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93753" r:id="rId5"/>
    <p:sldMasterId id="2147493455" r:id="rId6"/>
  </p:sldMasterIdLst>
  <p:notesMasterIdLst>
    <p:notesMasterId r:id="rId57"/>
  </p:notesMasterIdLst>
  <p:handoutMasterIdLst>
    <p:handoutMasterId r:id="rId58"/>
  </p:handoutMasterIdLst>
  <p:sldIdLst>
    <p:sldId id="323" r:id="rId7"/>
    <p:sldId id="304" r:id="rId8"/>
    <p:sldId id="1076" r:id="rId9"/>
    <p:sldId id="316" r:id="rId10"/>
    <p:sldId id="318" r:id="rId11"/>
    <p:sldId id="317" r:id="rId12"/>
    <p:sldId id="2588" r:id="rId13"/>
    <p:sldId id="2587" r:id="rId14"/>
    <p:sldId id="2589" r:id="rId15"/>
    <p:sldId id="2607" r:id="rId16"/>
    <p:sldId id="2608" r:id="rId17"/>
    <p:sldId id="2590" r:id="rId18"/>
    <p:sldId id="1440" r:id="rId19"/>
    <p:sldId id="2609" r:id="rId20"/>
    <p:sldId id="1488" r:id="rId21"/>
    <p:sldId id="1491" r:id="rId22"/>
    <p:sldId id="1462" r:id="rId23"/>
    <p:sldId id="1480" r:id="rId24"/>
    <p:sldId id="1453" r:id="rId25"/>
    <p:sldId id="1481" r:id="rId26"/>
    <p:sldId id="1487" r:id="rId27"/>
    <p:sldId id="1483" r:id="rId28"/>
    <p:sldId id="1485" r:id="rId29"/>
    <p:sldId id="1482" r:id="rId30"/>
    <p:sldId id="1464" r:id="rId31"/>
    <p:sldId id="1465" r:id="rId32"/>
    <p:sldId id="1466" r:id="rId33"/>
    <p:sldId id="1467" r:id="rId34"/>
    <p:sldId id="1468" r:id="rId35"/>
    <p:sldId id="1469" r:id="rId36"/>
    <p:sldId id="1470" r:id="rId37"/>
    <p:sldId id="1471" r:id="rId38"/>
    <p:sldId id="1472" r:id="rId39"/>
    <p:sldId id="1473" r:id="rId40"/>
    <p:sldId id="1474" r:id="rId41"/>
    <p:sldId id="1475" r:id="rId42"/>
    <p:sldId id="306" r:id="rId43"/>
    <p:sldId id="344" r:id="rId44"/>
    <p:sldId id="293" r:id="rId45"/>
    <p:sldId id="2591" r:id="rId46"/>
    <p:sldId id="2592" r:id="rId47"/>
    <p:sldId id="2593" r:id="rId48"/>
    <p:sldId id="2594" r:id="rId49"/>
    <p:sldId id="2595" r:id="rId50"/>
    <p:sldId id="2596" r:id="rId51"/>
    <p:sldId id="2597" r:id="rId52"/>
    <p:sldId id="2598" r:id="rId53"/>
    <p:sldId id="2599" r:id="rId54"/>
    <p:sldId id="2600" r:id="rId55"/>
    <p:sldId id="2606" r:id="rId56"/>
  </p:sldIdLst>
  <p:sldSz cx="14630400" cy="8229600"/>
  <p:notesSz cx="7010400" cy="9296400"/>
  <p:defaultTextStyle>
    <a:defPPr>
      <a:defRPr lang="en-US"/>
    </a:defPPr>
    <a:lvl1pPr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592E1D-105C-5B08-AD2E-2A3AA669FC90}" name="Pamela Wright (s)" initials="P(" userId="S::pawrigh@cap.org::98dad645-6dfc-49c1-93ad-078680c12ac4" providerId="AD"/>
  <p188:author id="{7F1D283C-F794-AAA3-82E7-E67D4A6C10FE}" name="Apoorva Stull (s)" initials="AS(" userId="S::astull@cap.org::ef2ca8f3-fa09-464d-b6cb-0343e6b5d898" providerId="AD"/>
  <p188:author id="{58603081-7C29-7203-9420-A055C44BAC0B}" name="Todd Klemp (s)" initials="T(" userId="S::tklemp@cap.org::49b8804c-9481-497f-be45-a236e2446235" providerId="AD"/>
  <p188:author id="{9A70DAD8-B958-1A63-E98F-52688F00076F}" name="Teri Arnold (s)" initials="" userId="S::tarnold@cap.org::f72bef7f-01e4-49f2-a75f-e65f81c8dcf0" providerId="AD"/>
  <p188:author id="{D16269FC-41DC-FC62-F9EB-F17FEAD40191}" name="Maurine Dennis (s)" initials="M(" userId="S::mdennis@cap.org::f91d5872-9862-4506-9248-569b9757214c" providerId="AD"/>
  <p188:author id="{632BFBFD-2C43-564E-561E-13C968F85ACD}" name="Charles Fiegl (s)" initials="CF(" userId="S::cfiegl@cap.org::3292b129-82e3-4209-8e1e-f75f5e6c0c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poorva Stull (s)" initials="A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9ABF"/>
    <a:srgbClr val="E5F5F8"/>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23AD9-ADA3-0CC2-88A7-1F8719CE78BC}" v="441" dt="2023-11-28T21:51:00.214"/>
    <p1510:client id="{38ECF92F-9814-BF0A-5FEA-E26BFA2D4C12}" v="20" dt="2023-11-29T15:53:00.463"/>
    <p1510:client id="{58D69125-134A-4824-9DBA-9A0D28D94EE1}" v="7" vWet="9" dt="2023-11-29T18:43:31.998"/>
    <p1510:client id="{6768D350-689A-3E81-AB49-324CB45E9177}" v="399" dt="2023-11-30T17:35:22.010"/>
    <p1510:client id="{6D095E35-B695-4902-96A1-5CEBCA495E58}" v="2" dt="2023-11-29T13:45:56.796"/>
    <p1510:client id="{93B63CBD-12B4-4A70-85DF-16AA06B049F3}" v="2" dt="2023-11-30T17:41:49.440"/>
    <p1510:client id="{B8E662C7-F998-4C23-BC60-B9991FE4895C}" v="6" dt="2023-11-29T18:43:56.871"/>
    <p1510:client id="{C2D2D983-C3CC-2F63-BF5B-DE01F03FC9E3}" v="2" dt="2023-11-29T15:41:52.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92"/>
        <p:guide pos="460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assbender (s)" userId="S::efassbe@cap.org::31caf7a9-e136-44d2-b64e-cd03b07c0448" providerId="AD" clId="Web-{6768D350-689A-3E81-AB49-324CB45E9177}"/>
    <pc:docChg chg="modSld">
      <pc:chgData name="Elizabeth Fassbender (s)" userId="S::efassbe@cap.org::31caf7a9-e136-44d2-b64e-cd03b07c0448" providerId="AD" clId="Web-{6768D350-689A-3E81-AB49-324CB45E9177}" dt="2023-11-30T17:33:58.305" v="395" actId="20577"/>
      <pc:docMkLst>
        <pc:docMk/>
      </pc:docMkLst>
      <pc:sldChg chg="modSp">
        <pc:chgData name="Elizabeth Fassbender (s)" userId="S::efassbe@cap.org::31caf7a9-e136-44d2-b64e-cd03b07c0448" providerId="AD" clId="Web-{6768D350-689A-3E81-AB49-324CB45E9177}" dt="2023-11-30T17:33:58.305" v="395" actId="20577"/>
        <pc:sldMkLst>
          <pc:docMk/>
          <pc:sldMk cId="313536179" sldId="1473"/>
        </pc:sldMkLst>
        <pc:spChg chg="mod">
          <ac:chgData name="Elizabeth Fassbender (s)" userId="S::efassbe@cap.org::31caf7a9-e136-44d2-b64e-cd03b07c0448" providerId="AD" clId="Web-{6768D350-689A-3E81-AB49-324CB45E9177}" dt="2023-11-30T17:33:58.305" v="395" actId="20577"/>
          <ac:spMkLst>
            <pc:docMk/>
            <pc:sldMk cId="313536179" sldId="1473"/>
            <ac:spMk id="7" creationId="{83D21736-0743-B431-70D7-881A11386760}"/>
          </ac:spMkLst>
        </pc:spChg>
      </pc:sldChg>
    </pc:docChg>
  </pc:docChgLst>
  <pc:docChgLst>
    <pc:chgData name="Teri Arnold (s)" userId="S::tarnold@cap.org::f72bef7f-01e4-49f2-a75f-e65f81c8dcf0" providerId="AD" clId="Web-{93B63CBD-12B4-4A70-85DF-16AA06B049F3}"/>
    <pc:docChg chg="modSld">
      <pc:chgData name="Teri Arnold (s)" userId="S::tarnold@cap.org::f72bef7f-01e4-49f2-a75f-e65f81c8dcf0" providerId="AD" clId="Web-{93B63CBD-12B4-4A70-85DF-16AA06B049F3}" dt="2023-11-30T17:41:49.440" v="1" actId="20577"/>
      <pc:docMkLst>
        <pc:docMk/>
      </pc:docMkLst>
      <pc:sldChg chg="modSp">
        <pc:chgData name="Teri Arnold (s)" userId="S::tarnold@cap.org::f72bef7f-01e4-49f2-a75f-e65f81c8dcf0" providerId="AD" clId="Web-{93B63CBD-12B4-4A70-85DF-16AA06B049F3}" dt="2023-11-30T17:41:49.440" v="1" actId="20577"/>
        <pc:sldMkLst>
          <pc:docMk/>
          <pc:sldMk cId="313536179" sldId="1473"/>
        </pc:sldMkLst>
        <pc:spChg chg="mod">
          <ac:chgData name="Teri Arnold (s)" userId="S::tarnold@cap.org::f72bef7f-01e4-49f2-a75f-e65f81c8dcf0" providerId="AD" clId="Web-{93B63CBD-12B4-4A70-85DF-16AA06B049F3}" dt="2023-11-30T17:41:49.440" v="1" actId="20577"/>
          <ac:spMkLst>
            <pc:docMk/>
            <pc:sldMk cId="313536179" sldId="1473"/>
            <ac:spMk id="7" creationId="{83D21736-0743-B431-70D7-881A1138676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5BB_395C031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541707677165"/>
          <c:y val="0"/>
          <c:w val="0.63229170767716503"/>
          <c:h val="0.948437503171906"/>
        </c:manualLayout>
      </c:layout>
      <c:pieChart>
        <c:varyColors val="1"/>
        <c:dLbls>
          <c:dLblPos val="inEnd"/>
          <c:showLegendKey val="0"/>
          <c:showVal val="0"/>
          <c:showCatName val="1"/>
          <c:showSerName val="0"/>
          <c:showPercent val="1"/>
          <c:showBubbleSize val="0"/>
          <c:showLeaderLines val="0"/>
        </c:dLbls>
        <c:firstSliceAng val="32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343C4D-CE4F-5741-AC4A-8ABBC83CABBF}" type="datetimeFigureOut">
              <a:rPr lang="en-US" smtClean="0"/>
              <a:t>11/30/2023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97D1D1-E2AE-124D-A37F-88DE706C2A06}" type="slidenum">
              <a:rPr lang="en-US" smtClean="0"/>
              <a:t>‹#›</a:t>
            </a:fld>
            <a:endParaRPr lang="en-US"/>
          </a:p>
        </p:txBody>
      </p:sp>
    </p:spTree>
    <p:extLst>
      <p:ext uri="{BB962C8B-B14F-4D97-AF65-F5344CB8AC3E}">
        <p14:creationId xmlns:p14="http://schemas.microsoft.com/office/powerpoint/2010/main" val="507986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665519">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defTabSz="665519">
              <a:defRPr sz="1200"/>
            </a:lvl1pPr>
          </a:lstStyle>
          <a:p>
            <a:pPr>
              <a:defRPr/>
            </a:pPr>
            <a:fld id="{DA7AF11D-6482-2B42-AB2F-B136FEEC37E0}" type="datetimeFigureOut">
              <a:rPr lang="en-US"/>
              <a:pPr>
                <a:defRPr/>
              </a:pPr>
              <a:t>11/30/2023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665519">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defTabSz="665519">
              <a:defRPr sz="1200"/>
            </a:lvl1pPr>
          </a:lstStyle>
          <a:p>
            <a:pPr>
              <a:defRPr/>
            </a:pPr>
            <a:fld id="{B4F781B4-7DD7-3343-A35A-021B42D50121}" type="slidenum">
              <a:rPr lang="en-US"/>
              <a:pPr>
                <a:defRPr/>
              </a:pPr>
              <a:t>‹#›</a:t>
            </a:fld>
            <a:endParaRPr lang="en-US"/>
          </a:p>
        </p:txBody>
      </p:sp>
    </p:spTree>
    <p:extLst>
      <p:ext uri="{BB962C8B-B14F-4D97-AF65-F5344CB8AC3E}">
        <p14:creationId xmlns:p14="http://schemas.microsoft.com/office/powerpoint/2010/main" val="2015647033"/>
      </p:ext>
    </p:extLst>
  </p:cSld>
  <p:clrMap bg1="lt1" tx1="dk1" bg2="lt2" tx2="dk2" accent1="accent1" accent2="accent2" accent3="accent3" accent4="accent4" accent5="accent5" accent6="accent6" hlink="hlink" folHlink="folHlink"/>
  <p:hf hdr="0" ftr="0" dt="0"/>
  <p:notesStyle>
    <a:lvl1pPr algn="l" defTabSz="652463" rtl="0" eaLnBrk="0" fontAlgn="base" hangingPunct="0">
      <a:spcBef>
        <a:spcPct val="30000"/>
      </a:spcBef>
      <a:spcAft>
        <a:spcPct val="0"/>
      </a:spcAft>
      <a:defRPr sz="1700" kern="1200">
        <a:solidFill>
          <a:schemeClr val="tx1"/>
        </a:solidFill>
        <a:latin typeface="+mn-lt"/>
        <a:ea typeface="ＭＳ Ｐゴシック" charset="0"/>
        <a:cs typeface="ＭＳ Ｐゴシック" charset="0"/>
      </a:defRPr>
    </a:lvl1pPr>
    <a:lvl2pPr marL="652463"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2pPr>
    <a:lvl3pPr marL="1304925"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3pPr>
    <a:lvl4pPr marL="1958975"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4pPr>
    <a:lvl5pPr marL="2611438"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PISurvey@mathematica-mpr.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PhysicianHoursSurvey@mathematica-mpr.co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CPISurvey@mathematica-mpr.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mailto:MIPS@cap.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Pam Wright: </a:t>
            </a:r>
          </a:p>
          <a:p>
            <a:pPr defTabSz="457600">
              <a:defRPr/>
            </a:pPr>
            <a:r>
              <a:rPr lang="en-US">
                <a:ea typeface="MS PGothic"/>
                <a:cs typeface="Calibri"/>
              </a:rPr>
              <a:t>Good day and welcome to the C-A-P webinar, “The 2024 </a:t>
            </a:r>
            <a:r>
              <a:rPr lang="en-US">
                <a:ea typeface="ＭＳ Ｐゴシック"/>
                <a:cs typeface="Calibri"/>
              </a:rPr>
              <a:t>Medicare Policy and Payment Changes for Pathologists.</a:t>
            </a:r>
            <a:r>
              <a:rPr lang="en-US">
                <a:ea typeface="MS PGothic"/>
                <a:cs typeface="Calibri"/>
              </a:rPr>
              <a:t>” I am Pam Wright, the Senior Director of Economic and Regulatory Affairs at the </a:t>
            </a:r>
            <a:r>
              <a:rPr lang="en-US" altLang="en-US" sz="1800">
                <a:solidFill>
                  <a:srgbClr val="FFFFFF"/>
                </a:solidFill>
                <a:ea typeface="ＭＳ Ｐゴシック"/>
                <a:cs typeface="Calibri"/>
              </a:rPr>
              <a:t>C-A-P</a:t>
            </a:r>
            <a:r>
              <a:rPr lang="en-US">
                <a:ea typeface="MS PGothic"/>
                <a:cs typeface="Calibri"/>
              </a:rPr>
              <a:t>. During the next hour, we will discuss the regulations and policies</a:t>
            </a:r>
            <a:r>
              <a:rPr lang="en-US" baseline="0">
                <a:ea typeface="MS PGothic"/>
                <a:cs typeface="Calibri"/>
              </a:rPr>
              <a:t> for the </a:t>
            </a:r>
            <a:r>
              <a:rPr lang="en-US">
                <a:ea typeface="ＭＳ Ｐゴシック"/>
                <a:cs typeface="Calibri"/>
              </a:rPr>
              <a:t>Medicare Physician Fee Schedule and Quality Payment Program </a:t>
            </a:r>
            <a:r>
              <a:rPr lang="en-US">
                <a:ea typeface="MS PGothic"/>
                <a:cs typeface="Calibri"/>
              </a:rPr>
              <a:t>that will be used to reimburse pathology</a:t>
            </a:r>
            <a:r>
              <a:rPr lang="en-US" baseline="0">
                <a:ea typeface="MS PGothic"/>
                <a:cs typeface="Calibri"/>
              </a:rPr>
              <a:t> </a:t>
            </a:r>
            <a:r>
              <a:rPr lang="en-US">
                <a:ea typeface="MS PGothic"/>
                <a:cs typeface="Calibri"/>
              </a:rPr>
              <a:t>services in 2024. </a:t>
            </a:r>
            <a:br>
              <a:rPr lang="en-US">
                <a:ea typeface="MS PGothic" pitchFamily="34" charset="-128"/>
                <a:cs typeface="+mn-lt"/>
              </a:rPr>
            </a:br>
            <a:endParaRPr lang="en-US">
              <a:ea typeface="MS PGothic" pitchFamily="34" charset="-128"/>
            </a:endParaRPr>
          </a:p>
          <a:p>
            <a:r>
              <a:rPr lang="en-US">
                <a:ea typeface="MS PGothic" pitchFamily="34" charset="-128"/>
              </a:rPr>
              <a:t>Before we get started, I would like to review a couple of technical details about today’s presentation and introduce our presenters. To the right of the presentation slides is the </a:t>
            </a:r>
            <a:r>
              <a:rPr lang="en-US" err="1">
                <a:ea typeface="MS PGothic" pitchFamily="34" charset="-128"/>
              </a:rPr>
              <a:t>GoToWebinar</a:t>
            </a:r>
            <a:r>
              <a:rPr lang="en-US">
                <a:ea typeface="MS PGothic" pitchFamily="34" charset="-128"/>
              </a:rPr>
              <a:t> control panel, where you can type in your questions during the presentation. There will be time at the end of the presentation for our panelists to address them. We will select questions that are a representative sample of those submitted during our limited time today.  </a:t>
            </a:r>
            <a:br>
              <a:rPr lang="en-US">
                <a:ea typeface="MS PGothic" pitchFamily="34" charset="-128"/>
              </a:rPr>
            </a:br>
            <a:endParaRPr lang="en-US">
              <a:ea typeface="MS PGothic" pitchFamily="34" charset="-128"/>
            </a:endParaRPr>
          </a:p>
          <a:p>
            <a:r>
              <a:rPr lang="en-US">
                <a:ea typeface="MS PGothic" pitchFamily="34" charset="-128"/>
              </a:rPr>
              <a:t>An archived recording of the webinar will be available later next week through GoToMeeting. The C-A-P will have a link to this presentation, along with a PDF of the slide deck in webinar section of the C-A-P.org website. </a:t>
            </a:r>
            <a:br>
              <a:rPr lang="en-US">
                <a:ea typeface="MS PGothic" pitchFamily="34" charset="-128"/>
              </a:rPr>
            </a:br>
            <a:endParaRPr lang="en-US">
              <a:ea typeface="MS PGothic" pitchFamily="34" charset="-128"/>
            </a:endParaRPr>
          </a:p>
          <a:p>
            <a:r>
              <a:rPr lang="en-US">
                <a:ea typeface="MS PGothic" pitchFamily="34" charset="-128"/>
              </a:rPr>
              <a:t>Let me now take a moment to review our agenda and introduce our presenters … </a:t>
            </a:r>
          </a:p>
          <a:p>
            <a:endParaRPr lang="en-US">
              <a:ea typeface="MS PGothic" pitchFamily="34" charset="-128"/>
            </a:endParaRPr>
          </a:p>
          <a:p>
            <a:r>
              <a:rPr lang="en-US" altLang="en-US" b="1"/>
              <a:t>[Next Slide] </a:t>
            </a:r>
          </a:p>
          <a:p>
            <a:endParaRPr lang="en-US"/>
          </a:p>
          <a:p>
            <a:endParaRPr lang="en-US" b="1"/>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1</a:t>
            </a:fld>
            <a:endParaRPr lang="en-US"/>
          </a:p>
        </p:txBody>
      </p:sp>
    </p:spTree>
    <p:extLst>
      <p:ext uri="{BB962C8B-B14F-4D97-AF65-F5344CB8AC3E}">
        <p14:creationId xmlns:p14="http://schemas.microsoft.com/office/powerpoint/2010/main" val="143959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8295" indent="-328295">
              <a:spcBef>
                <a:spcPts val="0"/>
              </a:spcBef>
              <a:spcAft>
                <a:spcPts val="0"/>
              </a:spcAft>
            </a:pPr>
            <a:r>
              <a:rPr lang="en-US" sz="2400" b="1">
                <a:effectLst/>
                <a:latin typeface="Arial"/>
                <a:ea typeface="Cambria"/>
                <a:cs typeface="Arial"/>
              </a:rPr>
              <a:t>Dr. </a:t>
            </a:r>
            <a:r>
              <a:rPr lang="en-US" sz="2400" b="1">
                <a:latin typeface="Arial"/>
                <a:ea typeface="Cambria"/>
                <a:cs typeface="Arial"/>
              </a:rPr>
              <a:t>Saad</a:t>
            </a:r>
            <a:endParaRPr lang="en-US" sz="2400" b="1">
              <a:effectLst/>
              <a:latin typeface="Arial"/>
              <a:ea typeface="Cambria"/>
              <a:cs typeface="Times New Roman"/>
            </a:endParaRPr>
          </a:p>
          <a:p>
            <a:pPr marL="328295" indent="-328295">
              <a:spcBef>
                <a:spcPts val="0"/>
              </a:spcBef>
              <a:spcAft>
                <a:spcPts val="0"/>
              </a:spcAft>
            </a:pPr>
            <a:endParaRPr lang="en-US" sz="2400">
              <a:effectLst/>
              <a:latin typeface="Arial"/>
              <a:ea typeface="Cambria"/>
              <a:cs typeface="Times New Roman"/>
            </a:endParaRPr>
          </a:p>
          <a:p>
            <a:pPr marL="328295" indent="-328295">
              <a:spcBef>
                <a:spcPts val="0"/>
              </a:spcBef>
              <a:spcAft>
                <a:spcPts val="0"/>
              </a:spcAft>
            </a:pPr>
            <a:r>
              <a:rPr lang="en-US" sz="2400">
                <a:effectLst/>
                <a:latin typeface="Arial"/>
                <a:ea typeface="Cambria"/>
                <a:cs typeface="Arial"/>
              </a:rPr>
              <a:t>The CMS wants updated </a:t>
            </a:r>
            <a:r>
              <a:rPr lang="en-US" sz="2400">
                <a:latin typeface="Arial"/>
                <a:ea typeface="Cambria"/>
                <a:cs typeface="Arial"/>
              </a:rPr>
              <a:t>practice expense per hour data for use in its payment calculations for physician services</a:t>
            </a:r>
          </a:p>
          <a:p>
            <a:pPr marL="623570" lvl="1" indent="-340995">
              <a:spcBef>
                <a:spcPts val="0"/>
              </a:spcBef>
              <a:spcAft>
                <a:spcPts val="0"/>
              </a:spcAft>
            </a:pPr>
            <a:r>
              <a:rPr lang="en-US">
                <a:latin typeface="Arial"/>
                <a:ea typeface="Cambria"/>
                <a:cs typeface="Arial"/>
              </a:rPr>
              <a:t>AMA leading effort to collect data focusing on updating indirect practice expense cost data</a:t>
            </a:r>
          </a:p>
          <a:p>
            <a:pPr marL="623570" lvl="1" indent="-340995">
              <a:spcBef>
                <a:spcPts val="0"/>
              </a:spcBef>
              <a:spcAft>
                <a:spcPts val="0"/>
              </a:spcAft>
            </a:pPr>
            <a:r>
              <a:rPr lang="en-US">
                <a:ea typeface="+mn-lt"/>
                <a:cs typeface="+mn-lt"/>
              </a:rPr>
              <a:t>These data are key to future updates in the formula used to reimburse pathologists for indirect practice expense costs with greatest impact on the technical and global payment</a:t>
            </a:r>
            <a:endParaRPr lang="en-US" b="0">
              <a:ea typeface="+mn-lt"/>
              <a:cs typeface="+mn-lt"/>
            </a:endParaRPr>
          </a:p>
          <a:p>
            <a:pPr marL="282575" lvl="1" indent="0">
              <a:spcBef>
                <a:spcPts val="0"/>
              </a:spcBef>
              <a:spcAft>
                <a:spcPts val="0"/>
              </a:spcAft>
              <a:buNone/>
            </a:pPr>
            <a:endParaRPr lang="en-US">
              <a:latin typeface="Arial"/>
              <a:ea typeface="Cambria"/>
              <a:cs typeface="Times New Roman"/>
            </a:endParaRPr>
          </a:p>
          <a:p>
            <a:pPr marL="328295" indent="-328295">
              <a:spcBef>
                <a:spcPts val="0"/>
              </a:spcBef>
              <a:spcAft>
                <a:spcPts val="0"/>
              </a:spcAft>
            </a:pPr>
            <a:r>
              <a:rPr lang="en-US" sz="2400">
                <a:latin typeface="Arial"/>
                <a:ea typeface="Cambria"/>
                <a:cs typeface="Arial"/>
              </a:rPr>
              <a:t>Email subject line </a:t>
            </a:r>
            <a:r>
              <a:rPr lang="en-US" sz="2400">
                <a:ea typeface="+mn-lt"/>
                <a:cs typeface="+mn-lt"/>
              </a:rPr>
              <a:t>“American Medical Association requests your input on physician practice expense and patient care hours"</a:t>
            </a:r>
            <a:endParaRPr lang="en-US" sz="2400">
              <a:effectLst/>
              <a:ea typeface="+mn-lt"/>
              <a:cs typeface="+mn-lt"/>
            </a:endParaRPr>
          </a:p>
          <a:p>
            <a:pPr marL="0" indent="0">
              <a:spcBef>
                <a:spcPts val="0"/>
              </a:spcBef>
              <a:spcAft>
                <a:spcPts val="0"/>
              </a:spcAft>
              <a:buNone/>
            </a:pPr>
            <a:endParaRPr lang="en-US" sz="2400">
              <a:ea typeface="+mn-lt"/>
              <a:cs typeface="+mn-lt"/>
            </a:endParaRPr>
          </a:p>
          <a:p>
            <a:pPr marL="328295" indent="-328295">
              <a:spcBef>
                <a:spcPts val="0"/>
              </a:spcBef>
              <a:spcAft>
                <a:spcPts val="0"/>
              </a:spcAft>
            </a:pPr>
            <a:r>
              <a:rPr lang="en-US" sz="2400">
                <a:ea typeface="+mn-lt"/>
                <a:cs typeface="+mn-lt"/>
              </a:rPr>
              <a:t>Invitations and reminders about the PPI Survey, sent financial experts in the practice, will come from </a:t>
            </a:r>
            <a:r>
              <a:rPr lang="en-US" sz="2400">
                <a:ea typeface="+mn-lt"/>
                <a:cs typeface="+mn-lt"/>
                <a:hlinkClick r:id="rId3"/>
              </a:rPr>
              <a:t>PPISurvey@mathematica-mpr.com</a:t>
            </a:r>
            <a:r>
              <a:rPr lang="en-US" sz="2400">
                <a:ea typeface="+mn-lt"/>
                <a:cs typeface="+mn-lt"/>
              </a:rPr>
              <a:t>. Invitations and reminders about the Physician Hours Survey, distributed to physicians, will come from </a:t>
            </a:r>
            <a:r>
              <a:rPr lang="en-US" sz="2400">
                <a:ea typeface="+mn-lt"/>
                <a:cs typeface="+mn-lt"/>
                <a:hlinkClick r:id="rId4"/>
              </a:rPr>
              <a:t>PhysicianHoursSurvey@mathematica-mpr.com</a:t>
            </a:r>
            <a:r>
              <a:rPr lang="en-US" sz="2400">
                <a:ea typeface="+mn-lt"/>
                <a:cs typeface="+mn-lt"/>
              </a:rPr>
              <a:t> or from the practice directly.</a:t>
            </a:r>
          </a:p>
          <a:p>
            <a:endParaRPr lang="en-US"/>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10</a:t>
            </a:fld>
            <a:endParaRPr lang="en-US"/>
          </a:p>
        </p:txBody>
      </p:sp>
    </p:spTree>
    <p:extLst>
      <p:ext uri="{BB962C8B-B14F-4D97-AF65-F5344CB8AC3E}">
        <p14:creationId xmlns:p14="http://schemas.microsoft.com/office/powerpoint/2010/main" val="64049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8295" indent="-328295">
              <a:spcBef>
                <a:spcPts val="0"/>
              </a:spcBef>
              <a:spcAft>
                <a:spcPts val="0"/>
              </a:spcAft>
            </a:pPr>
            <a:r>
              <a:rPr lang="en-US" sz="2400" b="1">
                <a:effectLst/>
                <a:latin typeface="Arial"/>
                <a:ea typeface="Cambria"/>
                <a:cs typeface="Arial"/>
              </a:rPr>
              <a:t>Dr. </a:t>
            </a:r>
            <a:r>
              <a:rPr lang="en-US" sz="2400" b="1">
                <a:latin typeface="Arial"/>
                <a:ea typeface="Cambria"/>
                <a:cs typeface="Arial"/>
              </a:rPr>
              <a:t>Saad</a:t>
            </a:r>
            <a:endParaRPr lang="en-US" sz="2400" b="1">
              <a:effectLst/>
              <a:latin typeface="Arial"/>
              <a:ea typeface="Cambria"/>
              <a:cs typeface="Times New Roman"/>
            </a:endParaRPr>
          </a:p>
          <a:p>
            <a:pPr marL="328295" indent="-328295">
              <a:spcBef>
                <a:spcPts val="0"/>
              </a:spcBef>
              <a:spcAft>
                <a:spcPts val="0"/>
              </a:spcAft>
            </a:pPr>
            <a:endParaRPr lang="en-US" sz="2400">
              <a:effectLst/>
              <a:latin typeface="Arial"/>
              <a:ea typeface="Cambria"/>
              <a:cs typeface="Times New Roman"/>
            </a:endParaRPr>
          </a:p>
          <a:p>
            <a:pPr marL="328295" indent="-328295">
              <a:spcBef>
                <a:spcPts val="0"/>
              </a:spcBef>
              <a:spcAft>
                <a:spcPts val="0"/>
              </a:spcAft>
            </a:pPr>
            <a:r>
              <a:rPr lang="en-US" sz="2400">
                <a:effectLst/>
                <a:latin typeface="Arial"/>
                <a:ea typeface="Cambria"/>
                <a:cs typeface="Arial"/>
              </a:rPr>
              <a:t>The CMS wants updated </a:t>
            </a:r>
            <a:r>
              <a:rPr lang="en-US" sz="2400">
                <a:latin typeface="Arial"/>
                <a:ea typeface="Cambria"/>
                <a:cs typeface="Arial"/>
              </a:rPr>
              <a:t>practice expense per hour data for use in its payment calculations for physician services</a:t>
            </a:r>
          </a:p>
          <a:p>
            <a:pPr marL="623570" lvl="1" indent="-340995">
              <a:spcBef>
                <a:spcPts val="0"/>
              </a:spcBef>
              <a:spcAft>
                <a:spcPts val="0"/>
              </a:spcAft>
            </a:pPr>
            <a:r>
              <a:rPr lang="en-US">
                <a:latin typeface="Arial"/>
                <a:ea typeface="Cambria"/>
                <a:cs typeface="Arial"/>
              </a:rPr>
              <a:t>The CAP is leading effort to collect data focusing on updating indirect practice expense cost data</a:t>
            </a:r>
          </a:p>
          <a:p>
            <a:pPr marL="652145" lvl="1"/>
            <a:r>
              <a:rPr lang="en-US" b="1" i="1">
                <a:ea typeface="ＭＳ Ｐゴシック"/>
              </a:rPr>
              <a:t>CAP members are encouraged to participate in the Clinician Practice Information Survey </a:t>
            </a:r>
            <a:endParaRPr lang="en-US">
              <a:ea typeface="ＭＳ Ｐゴシック"/>
              <a:cs typeface="Calibri"/>
            </a:endParaRPr>
          </a:p>
          <a:p>
            <a:pPr marL="623570" lvl="1" indent="-340995">
              <a:spcBef>
                <a:spcPts val="0"/>
              </a:spcBef>
              <a:spcAft>
                <a:spcPts val="0"/>
              </a:spcAft>
            </a:pPr>
            <a:r>
              <a:rPr lang="en-US" i="1">
                <a:ea typeface="ＭＳ Ｐゴシック"/>
              </a:rPr>
              <a:t>The Clinician Practice Information (CPI) Survey, a partner survey to the Physician Information Survey (PPI) is underway, and selected CAP members are encouraged to engage in this effort.  </a:t>
            </a:r>
            <a:endParaRPr lang="en-US">
              <a:ea typeface="ＭＳ Ｐゴシック"/>
            </a:endParaRPr>
          </a:p>
          <a:p>
            <a:pPr marL="623570" lvl="1" indent="-340995">
              <a:spcBef>
                <a:spcPts val="0"/>
              </a:spcBef>
              <a:spcAft>
                <a:spcPts val="0"/>
              </a:spcAft>
            </a:pPr>
            <a:r>
              <a:rPr lang="en-US">
                <a:ea typeface="+mn-lt"/>
                <a:cs typeface="+mn-lt"/>
              </a:rPr>
              <a:t>These data are key to future updates in the formula used to reimburse pathologists for indirect practice expense costs with greatest impact on the technical and global payment</a:t>
            </a:r>
            <a:endParaRPr lang="en-US">
              <a:cs typeface="Calibri"/>
            </a:endParaRPr>
          </a:p>
          <a:p>
            <a:pPr marL="282575" lvl="1" indent="0">
              <a:spcBef>
                <a:spcPts val="0"/>
              </a:spcBef>
              <a:spcAft>
                <a:spcPts val="0"/>
              </a:spcAft>
              <a:buNone/>
            </a:pPr>
            <a:endParaRPr lang="en-US">
              <a:latin typeface="Arial"/>
              <a:ea typeface="Cambria"/>
              <a:cs typeface="Times New Roman"/>
            </a:endParaRPr>
          </a:p>
          <a:p>
            <a:pPr marL="328295" indent="-328295">
              <a:spcBef>
                <a:spcPts val="0"/>
              </a:spcBef>
              <a:spcAft>
                <a:spcPts val="0"/>
              </a:spcAft>
            </a:pPr>
            <a:r>
              <a:rPr lang="en-US" sz="2400">
                <a:latin typeface="Arial"/>
                <a:ea typeface="Cambria"/>
                <a:cs typeface="Arial"/>
              </a:rPr>
              <a:t>Email subject line </a:t>
            </a:r>
            <a:r>
              <a:rPr lang="en-US" sz="2400">
                <a:ea typeface="+mn-lt"/>
                <a:cs typeface="+mn-lt"/>
              </a:rPr>
              <a:t>“</a:t>
            </a:r>
            <a:r>
              <a:rPr lang="en-US" b="1">
                <a:ea typeface="ＭＳ Ｐゴシック"/>
                <a:cs typeface="Calibri"/>
              </a:rPr>
              <a:t>The College of American Pathologists requests your input to update Medicare clinician payment</a:t>
            </a:r>
            <a:r>
              <a:rPr lang="en-US" sz="2400">
                <a:ea typeface="+mn-lt"/>
                <a:cs typeface="+mn-lt"/>
              </a:rPr>
              <a:t>"</a:t>
            </a:r>
            <a:endParaRPr lang="en-US" sz="2400">
              <a:effectLst/>
              <a:ea typeface="+mn-lt"/>
              <a:cs typeface="+mn-lt"/>
            </a:endParaRPr>
          </a:p>
          <a:p>
            <a:pPr marL="0" indent="0">
              <a:spcBef>
                <a:spcPts val="0"/>
              </a:spcBef>
              <a:spcAft>
                <a:spcPts val="0"/>
              </a:spcAft>
              <a:buNone/>
            </a:pPr>
            <a:endParaRPr lang="en-US" sz="2400">
              <a:ea typeface="+mn-lt"/>
              <a:cs typeface="+mn-lt"/>
            </a:endParaRPr>
          </a:p>
          <a:p>
            <a:pPr>
              <a:spcBef>
                <a:spcPts val="0"/>
              </a:spcBef>
              <a:spcAft>
                <a:spcPts val="0"/>
              </a:spcAft>
            </a:pPr>
            <a:endParaRPr lang="en-US" sz="2400">
              <a:ea typeface="+mn-lt"/>
              <a:cs typeface="+mn-lt"/>
            </a:endParaRPr>
          </a:p>
          <a:p>
            <a:pPr>
              <a:spcBef>
                <a:spcPts val="0"/>
              </a:spcBef>
              <a:spcAft>
                <a:spcPts val="0"/>
              </a:spcAft>
            </a:pPr>
            <a:r>
              <a:rPr lang="en-US" sz="2400">
                <a:ea typeface="+mn-lt"/>
                <a:cs typeface="+mn-lt"/>
              </a:rPr>
              <a:t>Invitations and reminders about the CPI Survey, sent financial experts in the practice, will come from </a:t>
            </a:r>
            <a:r>
              <a:rPr lang="en-US">
                <a:ea typeface="ＭＳ Ｐゴシック"/>
                <a:cs typeface="Calibri"/>
                <a:hlinkClick r:id="rId3"/>
              </a:rPr>
              <a:t>CPISurvey@mathematica-mpr.com</a:t>
            </a:r>
            <a:r>
              <a:rPr lang="en-US" b="1">
                <a:ea typeface="ＭＳ Ｐゴシック"/>
                <a:cs typeface="Calibri"/>
              </a:rPr>
              <a:t>. </a:t>
            </a:r>
            <a:endParaRPr lang="en-US" sz="240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11</a:t>
            </a:fld>
            <a:endParaRPr lang="en-US"/>
          </a:p>
        </p:txBody>
      </p:sp>
    </p:spTree>
    <p:extLst>
      <p:ext uri="{BB962C8B-B14F-4D97-AF65-F5344CB8AC3E}">
        <p14:creationId xmlns:p14="http://schemas.microsoft.com/office/powerpoint/2010/main" val="64049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ea typeface="ＭＳ Ｐゴシック"/>
                <a:cs typeface="Calibri"/>
              </a:rPr>
              <a:t>Dr. Saad turns the program over to Dr. Mclawhon</a:t>
            </a: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12</a:t>
            </a:fld>
            <a:endParaRPr lang="en-US"/>
          </a:p>
        </p:txBody>
      </p:sp>
    </p:spTree>
    <p:extLst>
      <p:ext uri="{BB962C8B-B14F-4D97-AF65-F5344CB8AC3E}">
        <p14:creationId xmlns:p14="http://schemas.microsoft.com/office/powerpoint/2010/main" val="140906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 </a:t>
            </a:r>
            <a:endParaRPr lang="en-US" b="1">
              <a:cs typeface="Calibri"/>
            </a:endParaRPr>
          </a:p>
          <a:p>
            <a:endParaRPr lang="en-US" b="1">
              <a:cs typeface="+mn-lt"/>
            </a:endParaRPr>
          </a:p>
          <a:p>
            <a:br>
              <a:rPr lang="en-US" b="1">
                <a:cs typeface="+mn-lt"/>
              </a:rPr>
            </a:br>
            <a:endParaRPr lang="en-US" b="1">
              <a:cs typeface="Calibri"/>
            </a:endParaRPr>
          </a:p>
          <a:p>
            <a:pPr algn="l" fontAlgn="base"/>
            <a:endParaRPr lang="en-US">
              <a:ea typeface="ＭＳ Ｐゴシック"/>
              <a:cs typeface="Calibri"/>
            </a:endParaRPr>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13</a:t>
            </a:fld>
            <a:endParaRPr lang="en-US"/>
          </a:p>
        </p:txBody>
      </p:sp>
    </p:spTree>
    <p:extLst>
      <p:ext uri="{BB962C8B-B14F-4D97-AF65-F5344CB8AC3E}">
        <p14:creationId xmlns:p14="http://schemas.microsoft.com/office/powerpoint/2010/main" val="47385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This is a snapshot of the higher volume codes impacted.  The mostly impacts cytopathology and flow cytometry services.</a:t>
            </a:r>
            <a:endParaRPr lang="en-US">
              <a:cs typeface="Calibri"/>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a:pPr>
                <a:defRPr/>
              </a:pPr>
              <a:t>14</a:t>
            </a:fld>
            <a:endParaRPr lang="en-US"/>
          </a:p>
        </p:txBody>
      </p:sp>
    </p:spTree>
    <p:extLst>
      <p:ext uri="{BB962C8B-B14F-4D97-AF65-F5344CB8AC3E}">
        <p14:creationId xmlns:p14="http://schemas.microsoft.com/office/powerpoint/2010/main" val="574397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 </a:t>
            </a:r>
            <a:endParaRPr lang="en-US" b="0">
              <a:ea typeface="ＭＳ Ｐゴシック"/>
              <a:cs typeface="Calibri"/>
            </a:endParaRPr>
          </a:p>
          <a:p>
            <a:r>
              <a:rPr lang="en-US" b="1">
                <a:ea typeface="ＭＳ Ｐゴシック"/>
                <a:cs typeface="Calibri"/>
              </a:rPr>
              <a:t>CMS adopted the AMA RUC recommendations for the revised office/outpatient E/M CPT visit codes, however CMS believes those “values did not fully account for the resource costs associated with primary care and other longitudinal care of complex patients.”</a:t>
            </a:r>
            <a:endParaRPr lang="en-US">
              <a:ea typeface="ＭＳ Ｐゴシック"/>
              <a:cs typeface="Calibri"/>
            </a:endParaRPr>
          </a:p>
          <a:p>
            <a:endParaRPr lang="en-US" sz="1800" b="1">
              <a:solidFill>
                <a:srgbClr val="FF0000"/>
              </a:solidFill>
              <a:latin typeface="TimesNewRomanPSMT"/>
              <a:ea typeface="ＭＳ Ｐゴシック"/>
            </a:endParaRPr>
          </a:p>
          <a:p>
            <a:endParaRPr lang="en-US" sz="1800" b="1">
              <a:solidFill>
                <a:srgbClr val="FF0000"/>
              </a:solidFill>
              <a:latin typeface="TimesNewRomanPSMT"/>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15</a:t>
            </a:fld>
            <a:endParaRPr lang="en-US"/>
          </a:p>
        </p:txBody>
      </p:sp>
    </p:spTree>
    <p:extLst>
      <p:ext uri="{BB962C8B-B14F-4D97-AF65-F5344CB8AC3E}">
        <p14:creationId xmlns:p14="http://schemas.microsoft.com/office/powerpoint/2010/main" val="308818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a typeface="ＭＳ Ｐゴシック"/>
                <a:cs typeface="Calibri"/>
              </a:rPr>
              <a:t>Dr. McLawhon</a:t>
            </a:r>
            <a:endParaRPr lang="en-US" sz="1800" b="1">
              <a:solidFill>
                <a:srgbClr val="000000"/>
              </a:solidFill>
              <a:latin typeface="TimesNewRomanPSMT"/>
              <a:ea typeface="ＭＳ Ｐゴシック"/>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16</a:t>
            </a:fld>
            <a:endParaRPr lang="en-US"/>
          </a:p>
        </p:txBody>
      </p:sp>
    </p:spTree>
    <p:extLst>
      <p:ext uri="{BB962C8B-B14F-4D97-AF65-F5344CB8AC3E}">
        <p14:creationId xmlns:p14="http://schemas.microsoft.com/office/powerpoint/2010/main" val="236585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a:t>
            </a:r>
            <a:endParaRPr lang="en-US">
              <a:ea typeface="ＭＳ Ｐゴシック"/>
              <a:cs typeface="Calibri"/>
            </a:endParaRPr>
          </a:p>
          <a:p>
            <a:endParaRPr lang="en-US">
              <a:ea typeface="ＭＳ Ｐゴシック"/>
              <a:cs typeface="Calibri"/>
            </a:endParaRPr>
          </a:p>
          <a:p>
            <a:r>
              <a:rPr lang="en-US">
                <a:ea typeface="ＭＳ Ｐゴシック"/>
                <a:cs typeface="Calibri"/>
              </a:rPr>
              <a:t>The decrease in the conversion factor is a result of a reduction in the temporary update to the conversion factor under current law and a negative budget neutrality adjustment stemming in large part from the adoption of an office visit add-on code</a:t>
            </a:r>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17</a:t>
            </a:fld>
            <a:endParaRPr lang="en-US"/>
          </a:p>
        </p:txBody>
      </p:sp>
    </p:spTree>
    <p:extLst>
      <p:ext uri="{BB962C8B-B14F-4D97-AF65-F5344CB8AC3E}">
        <p14:creationId xmlns:p14="http://schemas.microsoft.com/office/powerpoint/2010/main" val="52619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a:t>
            </a:r>
            <a:endParaRPr lang="en-US" b="1">
              <a:latin typeface="Calibri"/>
              <a:cs typeface="Calibri"/>
            </a:endParaRPr>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18</a:t>
            </a:fld>
            <a:endParaRPr lang="en-US"/>
          </a:p>
        </p:txBody>
      </p:sp>
    </p:spTree>
    <p:extLst>
      <p:ext uri="{BB962C8B-B14F-4D97-AF65-F5344CB8AC3E}">
        <p14:creationId xmlns:p14="http://schemas.microsoft.com/office/powerpoint/2010/main" val="12350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CPT codes 88355 and 88374 decreased not due to any change to the physician work or practice expense inputs.  Rather the change is a result of the nature of CMS's practice expense methodology.  We are reviewing these decreases carefully and will follow up with CMS on both.</a:t>
            </a:r>
            <a:endParaRPr lang="en-US" b="1">
              <a:cs typeface="Calibri"/>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a:pPr>
                <a:defRPr/>
              </a:pPr>
              <a:t>19</a:t>
            </a:fld>
            <a:endParaRPr lang="en-US"/>
          </a:p>
        </p:txBody>
      </p:sp>
    </p:spTree>
    <p:extLst>
      <p:ext uri="{BB962C8B-B14F-4D97-AF65-F5344CB8AC3E}">
        <p14:creationId xmlns:p14="http://schemas.microsoft.com/office/powerpoint/2010/main" val="416223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2463" rtl="0" eaLnBrk="0" fontAlgn="base" latinLnBrk="0" hangingPunct="0">
              <a:lnSpc>
                <a:spcPct val="100000"/>
              </a:lnSpc>
              <a:spcBef>
                <a:spcPct val="30000"/>
              </a:spcBef>
              <a:spcAft>
                <a:spcPct val="0"/>
              </a:spcAft>
              <a:buClrTx/>
              <a:buSzTx/>
              <a:buFontTx/>
              <a:buNone/>
              <a:tabLst/>
              <a:defRPr/>
            </a:pPr>
            <a:r>
              <a:rPr lang="en-US" altLang="en-US" b="1">
                <a:ea typeface="ＭＳ Ｐゴシック"/>
                <a:cs typeface="Calibri"/>
              </a:rPr>
              <a:t>Pam Wright</a:t>
            </a:r>
            <a:r>
              <a:rPr lang="en-US" altLang="en-US">
                <a:ea typeface="ＭＳ Ｐゴシック"/>
                <a:cs typeface="Calibri"/>
              </a:rPr>
              <a:t>: </a:t>
            </a:r>
            <a:r>
              <a:rPr lang="en-US" sz="1800">
                <a:solidFill>
                  <a:srgbClr val="000000"/>
                </a:solidFill>
                <a:effectLst/>
                <a:latin typeface="Calibri" panose="020F0502020204030204" pitchFamily="34" charset="0"/>
                <a:ea typeface="Calibri" panose="020F0502020204030204" pitchFamily="34" charset="0"/>
              </a:rPr>
              <a:t>Our first presenter is </a:t>
            </a:r>
            <a:r>
              <a:rPr lang="de-DE" sz="1800">
                <a:solidFill>
                  <a:srgbClr val="000000"/>
                </a:solidFill>
                <a:effectLst/>
                <a:latin typeface="Arial" panose="020B0604020202020204" pitchFamily="34" charset="0"/>
                <a:ea typeface="Calibri" panose="020F0502020204030204" pitchFamily="34" charset="0"/>
              </a:rPr>
              <a:t>Dr. A. Joe Saad,</a:t>
            </a:r>
            <a:r>
              <a:rPr lang="en-US" sz="1800">
                <a:solidFill>
                  <a:srgbClr val="000000"/>
                </a:solidFill>
                <a:effectLst/>
                <a:latin typeface="Calibri" panose="020F0502020204030204" pitchFamily="34" charset="0"/>
                <a:ea typeface="Calibri" panose="020F0502020204030204" pitchFamily="34" charset="0"/>
              </a:rPr>
              <a:t> Chair of the C-A-P’s Council on Government and Professional Affairs.  Dr. Saad is also a member of the C-A-P Board of Governors, chief of pathology for the Methodist Health System in Dallas and adjunct associate professor of pathology at the University of Texas Southwestern Medical Center.</a:t>
            </a:r>
            <a:endParaRPr lang="en-US" sz="1800">
              <a:effectLst/>
              <a:latin typeface="Calibri" panose="020F0502020204030204" pitchFamily="34" charset="0"/>
              <a:ea typeface="Times New Roman" panose="02020603050405020304" pitchFamily="18" charset="0"/>
            </a:endParaRPr>
          </a:p>
          <a:p>
            <a:endParaRPr lang="en-US">
              <a:ea typeface="MS PGothic" pitchFamily="34" charset="-128"/>
            </a:endParaRPr>
          </a:p>
          <a:p>
            <a:endParaRPr lang="en-US">
              <a:ea typeface="MS PGothic" pitchFamily="34" charset="-128"/>
            </a:endParaRPr>
          </a:p>
          <a:p>
            <a:pPr defTabSz="474670">
              <a:defRPr/>
            </a:pPr>
            <a:r>
              <a:rPr lang="en-US" altLang="en-US" b="1">
                <a:ea typeface="ＭＳ Ｐゴシック"/>
                <a:cs typeface="Calibri"/>
              </a:rPr>
              <a:t>[Next Slide] </a:t>
            </a:r>
            <a:endParaRPr lang="en-US" altLang="en-US" b="1">
              <a:cs typeface="Calibri"/>
            </a:endParaRPr>
          </a:p>
          <a:p>
            <a:endParaRPr 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2</a:t>
            </a:fld>
            <a:endParaRPr lang="en-US"/>
          </a:p>
        </p:txBody>
      </p:sp>
    </p:spTree>
    <p:extLst>
      <p:ext uri="{BB962C8B-B14F-4D97-AF65-F5344CB8AC3E}">
        <p14:creationId xmlns:p14="http://schemas.microsoft.com/office/powerpoint/2010/main" val="1025632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8295" indent="-328295"/>
            <a:r>
              <a:rPr lang="en-US" b="1">
                <a:ea typeface="ＭＳ Ｐゴシック"/>
                <a:cs typeface="Calibri"/>
              </a:rPr>
              <a:t>Dr. McLawhon</a:t>
            </a:r>
            <a:endParaRPr lang="en-US"/>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20</a:t>
            </a:fld>
            <a:endParaRPr lang="en-US"/>
          </a:p>
        </p:txBody>
      </p:sp>
    </p:spTree>
    <p:extLst>
      <p:ext uri="{BB962C8B-B14F-4D97-AF65-F5344CB8AC3E}">
        <p14:creationId xmlns:p14="http://schemas.microsoft.com/office/powerpoint/2010/main" val="125486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a:t>
            </a:r>
            <a:endParaRPr lang="en-US"/>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21</a:t>
            </a:fld>
            <a:endParaRPr lang="en-US"/>
          </a:p>
        </p:txBody>
      </p:sp>
    </p:spTree>
    <p:extLst>
      <p:ext uri="{BB962C8B-B14F-4D97-AF65-F5344CB8AC3E}">
        <p14:creationId xmlns:p14="http://schemas.microsoft.com/office/powerpoint/2010/main" val="1027516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a:t>
            </a:r>
            <a:endParaRPr lang="en-US"/>
          </a:p>
          <a:p>
            <a:endParaRPr lang="en-US"/>
          </a:p>
          <a:p>
            <a:pPr marL="0" marR="0" lvl="0" indent="0" algn="l" defTabSz="652463" rtl="0" eaLnBrk="0" fontAlgn="base" latinLnBrk="0" hangingPunct="0">
              <a:lnSpc>
                <a:spcPct val="100000"/>
              </a:lnSpc>
              <a:spcBef>
                <a:spcPct val="30000"/>
              </a:spcBef>
              <a:spcAft>
                <a:spcPct val="0"/>
              </a:spcAft>
              <a:buClrTx/>
              <a:buSzTx/>
              <a:buFontTx/>
              <a:buNone/>
              <a:tabLst/>
              <a:defRPr/>
            </a:pPr>
            <a:r>
              <a:rPr lang="en-US"/>
              <a:t>[Next slide]</a:t>
            </a:r>
          </a:p>
          <a:p>
            <a:endParaRPr 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22</a:t>
            </a:fld>
            <a:endParaRPr lang="en-US"/>
          </a:p>
        </p:txBody>
      </p:sp>
    </p:spTree>
    <p:extLst>
      <p:ext uri="{BB962C8B-B14F-4D97-AF65-F5344CB8AC3E}">
        <p14:creationId xmlns:p14="http://schemas.microsoft.com/office/powerpoint/2010/main" val="366231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a:t>
            </a:r>
            <a:endParaRPr lang="en-US"/>
          </a:p>
          <a:p>
            <a:endParaRPr lang="en-US"/>
          </a:p>
          <a:p>
            <a:pPr marL="0" marR="0" lvl="0" indent="0" algn="l" defTabSz="652463" rtl="0" eaLnBrk="0" fontAlgn="base" latinLnBrk="0" hangingPunct="0">
              <a:lnSpc>
                <a:spcPct val="100000"/>
              </a:lnSpc>
              <a:spcBef>
                <a:spcPct val="30000"/>
              </a:spcBef>
              <a:spcAft>
                <a:spcPct val="0"/>
              </a:spcAft>
              <a:buClrTx/>
              <a:buSzTx/>
              <a:buFontTx/>
              <a:buNone/>
              <a:tabLst/>
              <a:defRPr/>
            </a:pPr>
            <a:r>
              <a:rPr lang="en-US"/>
              <a:t>[Next slide]</a:t>
            </a:r>
          </a:p>
          <a:p>
            <a:endParaRPr 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23</a:t>
            </a:fld>
            <a:endParaRPr lang="en-US"/>
          </a:p>
        </p:txBody>
      </p:sp>
    </p:spTree>
    <p:extLst>
      <p:ext uri="{BB962C8B-B14F-4D97-AF65-F5344CB8AC3E}">
        <p14:creationId xmlns:p14="http://schemas.microsoft.com/office/powerpoint/2010/main" val="62905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McLawhon</a:t>
            </a:r>
            <a:endParaRPr lang="en-US"/>
          </a:p>
          <a:p>
            <a:endParaRPr lang="en-US"/>
          </a:p>
          <a:p>
            <a:pPr marL="0" marR="0" lvl="0" indent="0" algn="l" defTabSz="652463" rtl="0" eaLnBrk="0" fontAlgn="base" latinLnBrk="0" hangingPunct="0">
              <a:lnSpc>
                <a:spcPct val="100000"/>
              </a:lnSpc>
              <a:spcBef>
                <a:spcPct val="30000"/>
              </a:spcBef>
              <a:spcAft>
                <a:spcPct val="0"/>
              </a:spcAft>
              <a:buClrTx/>
              <a:buSzTx/>
              <a:buFontTx/>
              <a:buNone/>
              <a:tabLst/>
              <a:defRPr/>
            </a:pPr>
            <a:r>
              <a:rPr lang="en-US"/>
              <a:t>[Next slide]</a:t>
            </a:r>
          </a:p>
          <a:p>
            <a:endParaRPr 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24</a:t>
            </a:fld>
            <a:endParaRPr lang="en-US"/>
          </a:p>
        </p:txBody>
      </p:sp>
    </p:spTree>
    <p:extLst>
      <p:ext uri="{BB962C8B-B14F-4D97-AF65-F5344CB8AC3E}">
        <p14:creationId xmlns:p14="http://schemas.microsoft.com/office/powerpoint/2010/main" val="2852080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ea typeface="ＭＳ Ｐゴシック"/>
                <a:cs typeface="Calibri"/>
              </a:rPr>
              <a:t>Dr. McLawhon: </a:t>
            </a:r>
            <a:r>
              <a:rPr lang="en-US" b="0">
                <a:ea typeface="ＭＳ Ｐゴシック"/>
                <a:cs typeface="Calibri"/>
              </a:rPr>
              <a:t>Now I will turn it over to Dr. </a:t>
            </a:r>
            <a:r>
              <a:rPr lang="en-US">
                <a:ea typeface="ＭＳ Ｐゴシック"/>
                <a:cs typeface="Calibri"/>
              </a:rPr>
              <a:t>Bocsi who</a:t>
            </a:r>
            <a:r>
              <a:rPr lang="en-US" b="0">
                <a:ea typeface="ＭＳ Ｐゴシック"/>
                <a:cs typeface="Calibri"/>
              </a:rPr>
              <a:t> review the </a:t>
            </a:r>
            <a:r>
              <a:rPr lang="en-US">
                <a:ea typeface="ＭＳ Ｐゴシック"/>
                <a:cs typeface="Calibri"/>
              </a:rPr>
              <a:t>finalized changes</a:t>
            </a:r>
            <a:r>
              <a:rPr lang="en-US" b="0" baseline="0">
                <a:ea typeface="ＭＳ Ｐゴシック"/>
                <a:cs typeface="Calibri"/>
              </a:rPr>
              <a:t> to the Quality Payment Program and MIPS requirements for 2024.</a:t>
            </a:r>
          </a:p>
          <a:p>
            <a:endParaRPr lang="en-US" b="1"/>
          </a:p>
          <a:p>
            <a:r>
              <a:rPr lang="en-US" b="1">
                <a:ea typeface="ＭＳ Ｐゴシック"/>
                <a:cs typeface="Calibri"/>
              </a:rPr>
              <a:t>Dr. Bocsi: </a:t>
            </a:r>
            <a:r>
              <a:rPr lang="en-US" b="0">
                <a:ea typeface="ＭＳ Ｐゴシック"/>
                <a:cs typeface="Calibri"/>
              </a:rPr>
              <a:t>Thank you Dr. </a:t>
            </a:r>
            <a:r>
              <a:rPr lang="en-US">
                <a:ea typeface="ＭＳ Ｐゴシック"/>
                <a:cs typeface="Calibri"/>
              </a:rPr>
              <a:t>McLawhon. </a:t>
            </a:r>
            <a:endParaRPr lang="en-US" b="0">
              <a:cs typeface="Calibri"/>
            </a:endParaRPr>
          </a:p>
          <a:p>
            <a:endParaRPr lang="en-US" b="1"/>
          </a:p>
          <a:p>
            <a:r>
              <a:rPr lang="en-US" b="1">
                <a:ea typeface="ＭＳ Ｐゴシック"/>
                <a:cs typeface="Calibri"/>
              </a:rPr>
              <a:t>[Next slide]</a:t>
            </a:r>
          </a:p>
          <a:p>
            <a:endParaRPr lang="en-US" b="1"/>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8B253CC8-B792-FE4A-A897-77233B17A8D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1166545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b="1">
                <a:ea typeface="ＭＳ Ｐゴシック"/>
                <a:cs typeface="Calibri"/>
              </a:rPr>
              <a:t>Dr. Bocsi: </a:t>
            </a:r>
            <a:r>
              <a:rPr lang="en-US">
                <a:ea typeface="ＭＳ Ｐゴシック"/>
                <a:cs typeface="Calibri"/>
              </a:rPr>
              <a:t>As a refresher, there have been two pathways offered under the QPP: MIPS and APMs. MIPS is the pathway for clinicians under the QPP </a:t>
            </a:r>
            <a:r>
              <a:rPr lang="en-US" u="sng">
                <a:ea typeface="ＭＳ Ｐゴシック"/>
                <a:cs typeface="Calibri"/>
              </a:rPr>
              <a:t>unless</a:t>
            </a:r>
            <a:r>
              <a:rPr lang="en-US">
                <a:ea typeface="ＭＳ Ｐゴシック"/>
                <a:cs typeface="Calibri"/>
              </a:rPr>
              <a:t> a physician qualifies as a participant in an Advanced Alternative Payment Model.  </a:t>
            </a:r>
            <a:endParaRPr lang="en-US"/>
          </a:p>
          <a:p>
            <a:pPr defTabSz="457174">
              <a:defRPr/>
            </a:pPr>
            <a:r>
              <a:rPr lang="en-US">
                <a:ea typeface="ＭＳ Ｐゴシック"/>
                <a:cs typeface="Calibri"/>
              </a:rPr>
              <a:t>As we have shared before, CMS has stated that they want all beneficiaries in an “accountable care relationship” (that is, all physicians in value-based payment arrangements) by 2030.  Indeed, CMS would ideally like to see traditional MIPS go away in favor of advanced alternative payment models.  However, that is not realistic right now. In the interim, CMS has introduced a new “transition” pathway between MIPS and APMs called MIPS Value Pathways or MVPs. We will not spend much time today on this pathways because MVPs do not include pathologists in 2023 or 2024.</a:t>
            </a:r>
          </a:p>
          <a:p>
            <a:pPr defTabSz="457174">
              <a:defRPr/>
            </a:pPr>
            <a:endParaRPr lang="en-US">
              <a:ea typeface="ＭＳ Ｐゴシック"/>
              <a:cs typeface="Calibri"/>
            </a:endParaRPr>
          </a:p>
          <a:p>
            <a:pPr defTabSz="457174">
              <a:defRPr/>
            </a:pPr>
            <a:r>
              <a:rPr lang="en-US" b="1">
                <a:ea typeface="ＭＳ Ｐゴシック"/>
                <a:cs typeface="Calibri"/>
              </a:rPr>
              <a:t>[Next slide]</a:t>
            </a:r>
            <a:endParaRPr lang="en-US">
              <a:cs typeface="Calibri"/>
            </a:endParaRPr>
          </a:p>
          <a:p>
            <a:pPr defTabSz="457174">
              <a:defRPr/>
            </a:pPr>
            <a:endParaRPr lang="en-US" b="1">
              <a:cs typeface="Calibri"/>
            </a:endParaRPr>
          </a:p>
          <a:p>
            <a:pPr defTabSz="457174">
              <a:defRPr/>
            </a:pPr>
            <a:endParaRPr lang="en-US" b="1">
              <a:cs typeface="Calibri"/>
            </a:endParaRPr>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3043292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a:ea typeface="ＭＳ Ｐゴシック"/>
                <a:cs typeface="+mn-lt"/>
              </a:rPr>
              <a:t>Dr </a:t>
            </a:r>
            <a:r>
              <a:rPr lang="en-US" sz="1200" b="1" err="1">
                <a:ea typeface="ＭＳ Ｐゴシック"/>
                <a:cs typeface="+mn-lt"/>
              </a:rPr>
              <a:t>Bocsi</a:t>
            </a:r>
            <a:r>
              <a:rPr lang="en-US" sz="1200" b="1">
                <a:ea typeface="ＭＳ Ｐゴシック"/>
                <a:cs typeface="+mn-lt"/>
              </a:rPr>
              <a:t>: </a:t>
            </a:r>
            <a:r>
              <a:rPr lang="en-US" sz="1200">
                <a:ea typeface="ＭＳ Ｐゴシック"/>
                <a:cs typeface="+mn-lt"/>
              </a:rPr>
              <a:t>Since the inception of the MIPS program, the CMS has been steadily increasing the requirements on participants. This includes increasing the minimum number of points needed to achieve a neutral payment adjustment as well as the percent of all cases that must be reported to the CMS. Additionally, the CMS has removed bonus points and flexibilities available in the early years of the program, such as the three-point floor for quality measures. For 2024, the CMS had originally proposed to increase the performance threshold to 82 points. However, I am pleased to report that thanks to advocacy by the CAP and others, this proposal was not finalized. The performance threshold will remain at 75 points for 2024, which is high but achievable. </a:t>
            </a:r>
            <a:endParaRPr lang="en-US" sz="1200" b="1">
              <a:solidFill>
                <a:srgbClr val="009ABF"/>
              </a:solidFill>
              <a:cs typeface="+mn-lt"/>
            </a:endParaRPr>
          </a:p>
          <a:p>
            <a:endParaRPr lang="en-US" sz="1200" b="1">
              <a:cs typeface="+mn-lt"/>
            </a:endParaRPr>
          </a:p>
          <a:p>
            <a:r>
              <a:rPr lang="en-US" sz="1200">
                <a:ea typeface="ＭＳ Ｐゴシック"/>
                <a:cs typeface="+mn-lt"/>
              </a:rPr>
              <a:t>This is a critical advocacy win. The CMS had estimated that with a performance threshold at 82 points, 46% of MIPS eligible clinicians would receive a negative payment adjustment. With the threshold remaining at 75 points, that number drops to 22% of MIPS eligible clinicians who are likely to receive a negative payment adjustment. Remember that 2022/payment year 2024 was the last year for the exceptional performance bonus pool. So payment adjustments will likely decrease for 2023/payment year 2025 anyway. An increase to a threshold of 82 points would have been catastrophic. </a:t>
            </a:r>
            <a:br>
              <a:rPr lang="en-US" sz="1200" b="1">
                <a:cs typeface="+mn-lt"/>
              </a:rPr>
            </a:br>
            <a:endParaRPr lang="en-US" sz="1200" b="1">
              <a:solidFill>
                <a:srgbClr val="009ABF"/>
              </a:solidFill>
              <a:cs typeface="Calibri"/>
            </a:endParaRPr>
          </a:p>
          <a:p>
            <a:endParaRPr lang="en-US" sz="1200"/>
          </a:p>
          <a:p>
            <a:r>
              <a:rPr lang="en-US" sz="1200" b="1">
                <a:ea typeface="ＭＳ Ｐゴシック"/>
                <a:cs typeface="Calibri"/>
              </a:rPr>
              <a:t>[Next slide]</a:t>
            </a:r>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8B253CC8-B792-FE4A-A897-77233B17A8D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4259435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ea typeface="ＭＳ Ｐゴシック"/>
                <a:cs typeface="Calibri"/>
              </a:rPr>
              <a:t>Dr. </a:t>
            </a:r>
            <a:r>
              <a:rPr lang="en-US" sz="1200" b="1" err="1">
                <a:ea typeface="ＭＳ Ｐゴシック"/>
                <a:cs typeface="Calibri"/>
              </a:rPr>
              <a:t>Bocsi</a:t>
            </a:r>
            <a:r>
              <a:rPr lang="en-US" sz="1200" b="1">
                <a:ea typeface="ＭＳ Ｐゴシック"/>
                <a:cs typeface="Calibri"/>
              </a:rPr>
              <a:t>: </a:t>
            </a:r>
            <a:r>
              <a:rPr lang="en-US" sz="1200">
                <a:ea typeface="ＭＳ Ｐゴシック"/>
                <a:cs typeface="Calibri"/>
              </a:rPr>
              <a:t>As non-patient facing clinicians, pathologists are only scored on Quality and Improvement Activities. Quality measures continue to be proportionally the most important, particularly for large groups. Recall, the CMS defines large groups as groups with more than 15 pathologists. For large groups, Quality measures constitute 85% of the total score. Scores for small practices are reweighted so Quality and Improvement Activities are each 50% of the total score. Non-patient-facing groups and individuals automatically qualify for reweighting of the Promoting Interoperability category and pathologists are almost never attributed Cost measures. Cost measures are attributed based on trigger codes, which pathologists seldom if ever bill.</a:t>
            </a:r>
          </a:p>
          <a:p>
            <a:endParaRPr lang="en-US" sz="1200">
              <a:cs typeface="Calibri"/>
            </a:endParaRPr>
          </a:p>
          <a:p>
            <a:r>
              <a:rPr lang="en-US" sz="1200">
                <a:ea typeface="ＭＳ Ｐゴシック"/>
                <a:cs typeface="Calibri"/>
              </a:rPr>
              <a:t>As you can see, anything below a score of 75 will qualify for a negative payment adjustment, while 75 points exactly will result in no payment adjustment. Above 75 points is a positive adjustment. As many of you know, 75 points is a high bar, especially for large practices. Many practices, especially those that rely on the topped-out QPP measures, may face penalties in the future. The CAP continues to advocate for a reduction in burden and for pathologists to be successful in the MIPS program.</a:t>
            </a:r>
            <a:endParaRPr lang="en-US" sz="1200">
              <a:cs typeface="Calibri"/>
            </a:endParaRPr>
          </a:p>
          <a:p>
            <a:endParaRPr lang="en-US" sz="1200">
              <a:cs typeface="Calibri"/>
            </a:endParaRPr>
          </a:p>
          <a:p>
            <a:r>
              <a:rPr lang="en-US" sz="1200" b="1">
                <a:ea typeface="ＭＳ Ｐゴシック"/>
                <a:cs typeface="Calibri"/>
              </a:rPr>
              <a:t>[Next slide]</a:t>
            </a:r>
            <a:endParaRPr lang="en-US" sz="1200" b="1">
              <a:cs typeface="Calibri"/>
            </a:endParaRPr>
          </a:p>
          <a:p>
            <a:endParaRPr lang="en-US" sz="1200"/>
          </a:p>
          <a:p>
            <a:endParaRPr lang="en-US"/>
          </a:p>
        </p:txBody>
      </p:sp>
      <p:sp>
        <p:nvSpPr>
          <p:cNvPr id="4" name="Slide Number Placeholder 3"/>
          <p:cNvSpPr>
            <a:spLocks noGrp="1"/>
          </p:cNvSpPr>
          <p:nvPr>
            <p:ph type="sldNum" sz="quarter" idx="10"/>
          </p:nvPr>
        </p:nvSpPr>
        <p:spPr/>
        <p:txBody>
          <a:bodyPr/>
          <a:lstStyle/>
          <a:p>
            <a:pPr marL="0" marR="0" lvl="0" indent="0" algn="r" defTabSz="665519"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cs typeface="+mn-cs"/>
              </a:rPr>
              <a:pPr marL="0" marR="0" lvl="0" indent="0" algn="r" defTabSz="665519"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cs typeface="+mn-cs"/>
            </a:endParaRPr>
          </a:p>
        </p:txBody>
      </p:sp>
    </p:spTree>
    <p:extLst>
      <p:ext uri="{BB962C8B-B14F-4D97-AF65-F5344CB8AC3E}">
        <p14:creationId xmlns:p14="http://schemas.microsoft.com/office/powerpoint/2010/main" val="2685129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2D2D2D"/>
                </a:solidFill>
                <a:effectLst/>
                <a:latin typeface="inherit"/>
                <a:ea typeface="ＭＳ Ｐゴシック"/>
              </a:rPr>
              <a:t>Dr </a:t>
            </a:r>
            <a:r>
              <a:rPr lang="en-US" b="1" err="1">
                <a:solidFill>
                  <a:srgbClr val="2D2D2D"/>
                </a:solidFill>
                <a:latin typeface="inherit"/>
                <a:ea typeface="ＭＳ Ｐゴシック"/>
              </a:rPr>
              <a:t>Bocsi</a:t>
            </a:r>
            <a:r>
              <a:rPr lang="en-US" b="1" i="0">
                <a:solidFill>
                  <a:srgbClr val="2D2D2D"/>
                </a:solidFill>
                <a:effectLst/>
                <a:latin typeface="inherit"/>
                <a:ea typeface="ＭＳ Ｐゴシック"/>
              </a:rPr>
              <a:t>:</a:t>
            </a:r>
            <a:r>
              <a:rPr lang="en-US" b="1">
                <a:solidFill>
                  <a:srgbClr val="2D2D2D"/>
                </a:solidFill>
                <a:latin typeface="inherit"/>
                <a:ea typeface="ＭＳ Ｐゴシック"/>
              </a:rPr>
              <a:t> </a:t>
            </a:r>
            <a:r>
              <a:rPr lang="en-US">
                <a:solidFill>
                  <a:srgbClr val="2D2D2D"/>
                </a:solidFill>
                <a:latin typeface="inherit"/>
                <a:ea typeface="ＭＳ Ｐゴシック"/>
              </a:rPr>
              <a:t>Some of this is not new. In the 2023 final rule, CMS finalized that the data completeness threshold (that is, the percent of your cases that you need to report as part of MIPS) will increase to 75% for 2024. That was not part of the 2024 proposed rule. However, in the 2024 proposed rule, CMS considered raising the threshold further in subsequent years. However, that was not finalized. The data completeness threshold will be 75% for 2024, 2025 and 2026. The CMS insists that data completeness will eventually be 100% but the CAP continues to advocate against this as an infeasible policy</a:t>
            </a:r>
            <a:endParaRPr lang="en-US" b="1">
              <a:solidFill>
                <a:srgbClr val="2D2D2D"/>
              </a:solidFill>
              <a:latin typeface="inherit"/>
              <a:ea typeface="ＭＳ Ｐゴシック"/>
            </a:endParaRPr>
          </a:p>
          <a:p>
            <a:endParaRPr lang="en-US">
              <a:solidFill>
                <a:srgbClr val="2D2D2D"/>
              </a:solidFill>
              <a:latin typeface="inherit"/>
              <a:ea typeface="ＭＳ Ｐゴシック"/>
            </a:endParaRPr>
          </a:p>
          <a:p>
            <a:r>
              <a:rPr lang="en-US">
                <a:solidFill>
                  <a:srgbClr val="2D2D2D"/>
                </a:solidFill>
                <a:latin typeface="inherit"/>
                <a:ea typeface="ＭＳ Ｐゴシック"/>
              </a:rPr>
              <a:t>Also, remember that in recent years, CMS made several changes that are disadvantageous to pathologists including removing the three point floor for measures and setting most of the pathology QPP measures as very topped out. This reduces the point value of these measures. The CMS did not make any changes to these policies but they continue to pose a challenge for pathologists. Practices must score 100% on the QPP measures in order to get 7 points, and must score 100% on most if not all of the QPP measures to reach the threshold. </a:t>
            </a:r>
          </a:p>
          <a:p>
            <a:endParaRPr lang="en-US">
              <a:solidFill>
                <a:srgbClr val="2D2D2D"/>
              </a:solidFill>
              <a:latin typeface="inherit"/>
              <a:ea typeface="ＭＳ Ｐゴシック"/>
            </a:endParaRPr>
          </a:p>
          <a:p>
            <a:r>
              <a:rPr lang="en-US">
                <a:solidFill>
                  <a:srgbClr val="2D2D2D"/>
                </a:solidFill>
                <a:latin typeface="inherit"/>
                <a:ea typeface="ＭＳ Ｐゴシック"/>
              </a:rPr>
              <a:t>Additionally, the Exceptional Performance Bonus Pool was terminated with the end of the 2022 reporting period. That means that an equivalent score in 2022 and 2023 could yield significantly less reimbursement for 2023 because the additional bonus pool is gone.</a:t>
            </a:r>
          </a:p>
          <a:p>
            <a:endParaRPr lang="en-US">
              <a:solidFill>
                <a:srgbClr val="2D2D2D"/>
              </a:solidFill>
              <a:latin typeface="inherit"/>
              <a:ea typeface="ＭＳ Ｐゴシック"/>
            </a:endParaRPr>
          </a:p>
          <a:p>
            <a:r>
              <a:rPr lang="en-US" b="1">
                <a:solidFill>
                  <a:srgbClr val="2D2D2D"/>
                </a:solidFill>
                <a:latin typeface="inherit"/>
                <a:ea typeface="ＭＳ Ｐゴシック"/>
              </a:rPr>
              <a:t>[Next slide]</a:t>
            </a:r>
          </a:p>
        </p:txBody>
      </p:sp>
      <p:sp>
        <p:nvSpPr>
          <p:cNvPr id="4" name="Slide Number Placeholder 3"/>
          <p:cNvSpPr>
            <a:spLocks noGrp="1"/>
          </p:cNvSpPr>
          <p:nvPr>
            <p:ph type="sldNum" sz="quarter" idx="5"/>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160201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Pam Wright</a:t>
            </a:r>
            <a:r>
              <a:rPr lang="en-US" altLang="en-US" b="1" baseline="0"/>
              <a:t>:</a:t>
            </a:r>
            <a:r>
              <a:rPr lang="en-US" altLang="en-US" b="1"/>
              <a:t> </a:t>
            </a:r>
            <a:r>
              <a:rPr lang="en-US" altLang="en-US" b="0"/>
              <a:t>O</a:t>
            </a:r>
            <a:r>
              <a:rPr lang="en-US" altLang="en-US" b="0" baseline="0"/>
              <a:t>ur second </a:t>
            </a:r>
            <a:r>
              <a:rPr lang="en-US">
                <a:ea typeface="MS PGothic" pitchFamily="34" charset="-128"/>
              </a:rPr>
              <a:t>presenter is Dr. Ronald McLawhon who is the chair of the C-A-P’s Economic Affairs Committee and a member of the Council on Government and Professional Affairs. Dr. McLawhon </a:t>
            </a:r>
            <a:r>
              <a:rPr lang="en-US" sz="1700" b="0" i="0" kern="1200">
                <a:solidFill>
                  <a:schemeClr val="tx1"/>
                </a:solidFill>
                <a:effectLst/>
                <a:latin typeface="+mn-lt"/>
                <a:ea typeface="ＭＳ Ｐゴシック" charset="0"/>
                <a:cs typeface="ＭＳ Ｐゴシック" charset="0"/>
              </a:rPr>
              <a:t>is also professor and </a:t>
            </a:r>
            <a:r>
              <a:rPr lang="en-US" b="0" i="0">
                <a:effectLst/>
                <a:latin typeface="-apple-system"/>
              </a:rPr>
              <a:t>Vice Chair of pathology and director of clinical laboratory at University of California, San Diego.</a:t>
            </a:r>
            <a:endParaRPr lang="en-US" sz="1700" b="0" i="0" kern="1200">
              <a:solidFill>
                <a:schemeClr val="tx1"/>
              </a:solidFill>
              <a:effectLst/>
              <a:latin typeface="+mn-lt"/>
              <a:ea typeface="ＭＳ Ｐゴシック" charset="0"/>
              <a:cs typeface="ＭＳ Ｐゴシック" charset="0"/>
            </a:endParaRPr>
          </a:p>
          <a:p>
            <a:endParaRPr lang="en-US">
              <a:ea typeface="MS PGothic" pitchFamily="34" charset="-128"/>
            </a:endParaRPr>
          </a:p>
          <a:p>
            <a:r>
              <a:rPr lang="en-US" altLang="en-US" b="1"/>
              <a:t>[Next Slide] </a:t>
            </a:r>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3</a:t>
            </a:fld>
            <a:endParaRPr lang="en-US"/>
          </a:p>
        </p:txBody>
      </p:sp>
    </p:spTree>
    <p:extLst>
      <p:ext uri="{BB962C8B-B14F-4D97-AF65-F5344CB8AC3E}">
        <p14:creationId xmlns:p14="http://schemas.microsoft.com/office/powerpoint/2010/main" val="2296090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a:t>
            </a:r>
            <a:r>
              <a:rPr lang="en-US" b="1" err="1">
                <a:ea typeface="ＭＳ Ｐゴシック"/>
                <a:cs typeface="Calibri"/>
              </a:rPr>
              <a:t>Bocsi</a:t>
            </a:r>
            <a:r>
              <a:rPr lang="en-US" b="1">
                <a:ea typeface="ＭＳ Ｐゴシック"/>
                <a:cs typeface="Calibri"/>
              </a:rPr>
              <a:t>: </a:t>
            </a:r>
            <a:r>
              <a:rPr lang="en-US">
                <a:ea typeface="ＭＳ Ｐゴシック"/>
                <a:cs typeface="Calibri"/>
              </a:rPr>
              <a:t>In general, CMS is proposing to keep traditional MIPS mostly the same in 2024 as it is in 2023. There were no changes proposed for these first three criteria: performance category reweighting, measure bonus points, and the sunset of traditional MIPS. Those remain the same as 2023. Additionally, while the CMS proposed a change to the performance threshold, as previously noted, it was not finalized, so this also remains the same in 2024 as in 2023.</a:t>
            </a:r>
            <a:endParaRPr lang="en-US">
              <a:cs typeface="Calibri"/>
            </a:endParaRPr>
          </a:p>
          <a:p>
            <a:endParaRPr lang="en-US" b="1">
              <a:cs typeface="+mn-lt"/>
            </a:endParaRPr>
          </a:p>
          <a:p>
            <a:r>
              <a:rPr lang="en-US" b="1">
                <a:ea typeface="ＭＳ Ｐゴシック"/>
                <a:cs typeface="+mn-lt"/>
              </a:rPr>
              <a:t>[Next slide]</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2252960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a:ea typeface="ＭＳ Ｐゴシック"/>
                <a:cs typeface="Calibri"/>
              </a:rPr>
              <a:t>Dr. </a:t>
            </a:r>
            <a:r>
              <a:rPr lang="en-US" sz="1200" b="1" err="1">
                <a:ea typeface="ＭＳ Ｐゴシック"/>
                <a:cs typeface="Calibri"/>
              </a:rPr>
              <a:t>Bocsi</a:t>
            </a:r>
            <a:r>
              <a:rPr lang="en-US" sz="1200" b="0" u="sng">
                <a:ea typeface="ＭＳ Ｐゴシック"/>
                <a:cs typeface="Calibri"/>
              </a:rPr>
              <a:t>:</a:t>
            </a:r>
            <a:r>
              <a:rPr lang="en-US" sz="1200" u="sng">
                <a:ea typeface="ＭＳ Ｐゴシック"/>
                <a:cs typeface="Calibri"/>
              </a:rPr>
              <a:t> </a:t>
            </a:r>
            <a:r>
              <a:rPr lang="en-US" sz="1200">
                <a:ea typeface="ＭＳ Ｐゴシック"/>
                <a:cs typeface="Calibri"/>
              </a:rPr>
              <a:t>Another aspect of MIPS that is thankfully not changing is the pathology quality measures set. As you know, the CAP invested in a new QPP measure, QPP 491, that became available starting this year. This means there are now 7 pathology measures available for reporting by any MIPS-eligible pathology practice. The CMS did not propose to remove any measures for 2024. </a:t>
            </a:r>
            <a:endParaRPr lang="en-US" sz="1200" b="1">
              <a:cs typeface="Calibri"/>
            </a:endParaRPr>
          </a:p>
          <a:p>
            <a:endParaRPr lang="en-US" sz="1200" b="0">
              <a:cs typeface="Calibri"/>
            </a:endParaRPr>
          </a:p>
          <a:p>
            <a:r>
              <a:rPr lang="en-US" sz="1200">
                <a:ea typeface="ＭＳ Ｐゴシック"/>
                <a:cs typeface="Calibri"/>
              </a:rPr>
              <a:t>As always, one measure in the pathology measure set is stewarded by the American Academy of Dermatology although it mainly applies to pathologists.</a:t>
            </a:r>
            <a:endParaRPr lang="en-US" sz="1200">
              <a:cs typeface="Calibri"/>
            </a:endParaRPr>
          </a:p>
          <a:p>
            <a:endParaRPr lang="en-US" sz="1200">
              <a:cs typeface="Calibri"/>
            </a:endParaRPr>
          </a:p>
          <a:p>
            <a:r>
              <a:rPr lang="en-US" sz="1200" b="1">
                <a:ea typeface="ＭＳ Ｐゴシック"/>
                <a:cs typeface="Calibri"/>
              </a:rPr>
              <a:t>[Next slide]</a:t>
            </a:r>
            <a:endParaRPr lang="en-US" sz="1200" b="1">
              <a:cs typeface="Calibri"/>
            </a:endParaRPr>
          </a:p>
          <a:p>
            <a:endParaRPr lang="en-US" sz="1200" u="sng"/>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3300980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700" b="1" kern="1200">
                <a:solidFill>
                  <a:schemeClr val="tx1"/>
                </a:solidFill>
                <a:effectLst/>
                <a:latin typeface="+mn-lt"/>
                <a:ea typeface="ＭＳ Ｐゴシック"/>
                <a:cs typeface="Calibri"/>
              </a:rPr>
              <a:t>Dr. </a:t>
            </a:r>
            <a:r>
              <a:rPr lang="en-US" b="1" err="1">
                <a:ea typeface="ＭＳ Ｐゴシック"/>
                <a:cs typeface="Calibri"/>
              </a:rPr>
              <a:t>Bocsi</a:t>
            </a:r>
            <a:r>
              <a:rPr lang="en-US" b="1">
                <a:ea typeface="ＭＳ Ｐゴシック"/>
                <a:cs typeface="Calibri"/>
              </a:rPr>
              <a:t>: </a:t>
            </a:r>
            <a:r>
              <a:rPr lang="en-US">
                <a:ea typeface="ＭＳ Ｐゴシック"/>
                <a:cs typeface="Calibri"/>
              </a:rPr>
              <a:t>As I described previously, the CMS has introduced a new reporting option or a new arm of the Quality Payment Program intended to serve as a transition between traditional MIPS and Advanced APMs. These are MIPS Value Pathways or MVPs. 2023 is the first year that MVPs are available for reporting. MVPs are intended to be a coherent set of activities, including Quality and Cost measures as well as Improvement Activities, that all focus on a single clinical topic. However, many of the elements of MVPs, including the Promoting Interoperability category and the current Population Health measures, do not apply to pathologists. Therefore, it remains unclear how pathologists will be able to meaningfully participate in MVPs. The CMS has been very clear in discussions with the CAP that they intend for all clinicians to eventually be in MVPs but the timeline and details of this as it relates to pathologists are unclear.</a:t>
            </a:r>
            <a:endParaRPr lang="en-US"/>
          </a:p>
          <a:p>
            <a:pPr>
              <a:spcBef>
                <a:spcPct val="30000"/>
              </a:spcBef>
              <a:spcAft>
                <a:spcPct val="0"/>
              </a:spcAft>
            </a:pPr>
            <a:endParaRPr lang="en-US" sz="1700">
              <a:ea typeface="ＭＳ Ｐゴシック" charset="0"/>
              <a:cs typeface="Calibri"/>
            </a:endParaRPr>
          </a:p>
          <a:p>
            <a:r>
              <a:rPr lang="en-US" b="1">
                <a:ea typeface="ＭＳ Ｐゴシック"/>
                <a:cs typeface="Calibri" panose="020F0502020204030204"/>
              </a:rPr>
              <a:t>[Next slide]</a:t>
            </a:r>
            <a:endParaRPr lang="en-US" b="1">
              <a:cs typeface="Calibri" panose="020F0502020204030204"/>
            </a:endParaRPr>
          </a:p>
          <a:p>
            <a:endParaRPr lang="en-US" b="1">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189283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700" b="1" kern="1200">
                <a:solidFill>
                  <a:schemeClr val="tx1"/>
                </a:solidFill>
                <a:effectLst/>
                <a:latin typeface="+mn-lt"/>
                <a:ea typeface="ＭＳ Ｐゴシック"/>
                <a:cs typeface="Calibri"/>
              </a:rPr>
              <a:t>Dr. </a:t>
            </a:r>
            <a:r>
              <a:rPr lang="en-US" b="1" err="1">
                <a:ea typeface="ＭＳ Ｐゴシック"/>
                <a:cs typeface="Calibri"/>
              </a:rPr>
              <a:t>Bocsi</a:t>
            </a:r>
            <a:r>
              <a:rPr lang="en-US" sz="1700" b="1" kern="1200">
                <a:solidFill>
                  <a:schemeClr val="tx1"/>
                </a:solidFill>
                <a:effectLst/>
                <a:latin typeface="+mn-lt"/>
                <a:ea typeface="ＭＳ Ｐゴシック"/>
                <a:cs typeface="Calibri"/>
              </a:rPr>
              <a:t>:</a:t>
            </a:r>
            <a:r>
              <a:rPr lang="en-US" b="1">
                <a:ea typeface="ＭＳ Ｐゴシック"/>
                <a:cs typeface="Calibri"/>
              </a:rPr>
              <a:t> </a:t>
            </a:r>
            <a:r>
              <a:rPr lang="en-US">
                <a:ea typeface="ＭＳ Ｐゴシック"/>
                <a:cs typeface="Calibri"/>
              </a:rPr>
              <a:t>The good news is that the CMS has not so far included pathologists in any MVPs. Here you can see the list of existing MVPs on the left and the 5 new MVPs that CMS finalized on the right. In addition, CMS combined two existing MVPs into one "Value in Primary Care MVP". While it is possible to see how pathologists might eventually participate in some of these MVPs, there are no pathology measures included in any MVP for 2024. The CAP continues to advocate to reduce burden on pathologists in MIPS while ensuring that pathologists are adequately recognized for the care they provide and the value they bring to the care team.</a:t>
            </a:r>
            <a:endParaRPr lang="en-US"/>
          </a:p>
          <a:p>
            <a:pPr>
              <a:defRPr/>
            </a:pPr>
            <a:endParaRPr lang="en-US">
              <a:ea typeface="ＭＳ Ｐゴシック"/>
              <a:cs typeface="Calibri"/>
            </a:endParaRPr>
          </a:p>
          <a:p>
            <a:pPr>
              <a:defRPr/>
            </a:pPr>
            <a:r>
              <a:rPr lang="en-US" b="1">
                <a:ea typeface="ＭＳ Ｐゴシック"/>
                <a:cs typeface="Calibri"/>
              </a:rPr>
              <a:t>[Next slide] </a:t>
            </a:r>
            <a:endParaRPr lang="en-US" b="1"/>
          </a:p>
          <a:p>
            <a:pPr marL="0" marR="0" lvl="0" indent="0" algn="l" defTabSz="652463" rtl="0" eaLnBrk="0" fontAlgn="base" latinLnBrk="0" hangingPunct="0">
              <a:lnSpc>
                <a:spcPct val="100000"/>
              </a:lnSpc>
              <a:spcBef>
                <a:spcPct val="30000"/>
              </a:spcBef>
              <a:spcAft>
                <a:spcPct val="0"/>
              </a:spcAft>
              <a:buClrTx/>
              <a:buSzTx/>
              <a:buFontTx/>
              <a:buNone/>
              <a:tabLst/>
              <a:defRPr/>
            </a:pPr>
            <a:endParaRPr lang="en-US" sz="1700" b="1" kern="1200">
              <a:solidFill>
                <a:schemeClr val="tx1"/>
              </a:solidFill>
              <a:effectLst/>
              <a:latin typeface="+mn-lt"/>
              <a:ea typeface="ＭＳ Ｐゴシック" charset="0"/>
              <a:cs typeface="ＭＳ Ｐゴシック"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512038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700" b="1" kern="1200">
              <a:solidFill>
                <a:schemeClr val="tx1"/>
              </a:solidFill>
              <a:effectLst/>
              <a:latin typeface="+mn-lt"/>
              <a:ea typeface="ＭＳ Ｐゴシック"/>
              <a:cs typeface="Calibri"/>
            </a:endParaRPr>
          </a:p>
          <a:p>
            <a:pPr marL="0" marR="0" lvl="0" indent="0" algn="l" defTabSz="652463" rtl="0" eaLnBrk="0" fontAlgn="base" latinLnBrk="0" hangingPunct="0">
              <a:lnSpc>
                <a:spcPct val="100000"/>
              </a:lnSpc>
              <a:spcBef>
                <a:spcPct val="30000"/>
              </a:spcBef>
              <a:spcAft>
                <a:spcPct val="0"/>
              </a:spcAft>
              <a:buClrTx/>
              <a:buSzTx/>
              <a:buFontTx/>
              <a:buNone/>
              <a:tabLst/>
              <a:defRPr/>
            </a:pPr>
            <a:endParaRPr lang="en-US" sz="1700" kern="1200">
              <a:solidFill>
                <a:schemeClr val="tx1"/>
              </a:solidFill>
              <a:effectLst/>
              <a:latin typeface="+mn-lt"/>
              <a:ea typeface="ＭＳ Ｐゴシック" charset="0"/>
              <a:cs typeface="ＭＳ Ｐゴシック"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229426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a:t>
            </a:r>
            <a:r>
              <a:rPr lang="en-US" b="1" err="1">
                <a:ea typeface="ＭＳ Ｐゴシック"/>
                <a:cs typeface="Calibri"/>
              </a:rPr>
              <a:t>Bocsi</a:t>
            </a:r>
            <a:r>
              <a:rPr lang="en-US">
                <a:ea typeface="ＭＳ Ｐゴシック"/>
                <a:cs typeface="Calibri"/>
              </a:rPr>
              <a:t>: The CAP remains in alignment with the AMA and dozens of other specialty societies when it comes to protecting independent practices and the right to practice medicine as doctors see fit. As part of this high-level principle, the CAP continues to advocate for maintaining traditional MIPS while also reducing the burdens associated with MIPS reporting. The CAP is also investigating meaningful ways that pathologists in independent practice can participate in ACOs and APMs without being forced to consolidate or merge with other practices. </a:t>
            </a:r>
          </a:p>
          <a:p>
            <a:endParaRPr lang="en-US">
              <a:cs typeface="Calibri"/>
            </a:endParaRPr>
          </a:p>
          <a:p>
            <a:r>
              <a:rPr lang="en-US" b="1">
                <a:ea typeface="ＭＳ Ｐゴシック"/>
                <a:cs typeface="Calibri"/>
              </a:rPr>
              <a:t>[Next slide]</a:t>
            </a:r>
            <a:endParaRPr lang="en-US">
              <a:cs typeface="Calibri"/>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35</a:t>
            </a:fld>
            <a:endParaRPr lang="en-US"/>
          </a:p>
        </p:txBody>
      </p:sp>
    </p:spTree>
    <p:extLst>
      <p:ext uri="{BB962C8B-B14F-4D97-AF65-F5344CB8AC3E}">
        <p14:creationId xmlns:p14="http://schemas.microsoft.com/office/powerpoint/2010/main" val="3302880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a:t>
            </a:r>
            <a:r>
              <a:rPr lang="en-US" b="1" err="1">
                <a:ea typeface="ＭＳ Ｐゴシック"/>
                <a:cs typeface="Calibri"/>
              </a:rPr>
              <a:t>Bocsi</a:t>
            </a:r>
            <a:r>
              <a:rPr lang="en-US" b="1">
                <a:ea typeface="ＭＳ Ｐゴシック"/>
                <a:cs typeface="Calibri"/>
              </a:rPr>
              <a:t>: </a:t>
            </a:r>
            <a:r>
              <a:rPr lang="en-US">
                <a:ea typeface="ＭＳ Ｐゴシック"/>
                <a:cs typeface="Calibri"/>
              </a:rPr>
              <a:t>As part of the commitment to independent pathology practice, the CAP continues to develop and maintain pathology-relevant quality measures and improvement activities in the Pathologists Quality Registry. The Registry supports several mechanisms of data entry, including working with practices directly or billing companies to help maximize your score. We have excellent Registry staff who will talk with your practice to help you navigate MIPS to maximize your bonus potential. As scoring gets more complicated, it is increasingly important to understand how to score best. Most pathology practices can score best using the Pathologists Quality Registry and the quality measures it supports.   For those of you who rely on your billing companies, we encourage you to ask them to reach out to the CAP on your behalf; the CAP’s QCDR measures should be an important part of their scoring strategy for you. </a:t>
            </a:r>
            <a:endParaRPr lang="en-US"/>
          </a:p>
          <a:p>
            <a:endParaRPr lang="en-US">
              <a:ea typeface="ＭＳ Ｐゴシック"/>
              <a:cs typeface="Calibri"/>
            </a:endParaRPr>
          </a:p>
          <a:p>
            <a:r>
              <a:rPr lang="en-US">
                <a:ea typeface="ＭＳ Ｐゴシック"/>
                <a:cs typeface="Calibri"/>
              </a:rPr>
              <a:t>Contact CAP staff at </a:t>
            </a:r>
            <a:r>
              <a:rPr lang="en-US">
                <a:ea typeface="ＭＳ Ｐゴシック"/>
                <a:cs typeface="Calibri"/>
                <a:hlinkClick r:id="rId3"/>
              </a:rPr>
              <a:t>mips@cap.org</a:t>
            </a:r>
            <a:r>
              <a:rPr lang="en-US">
                <a:ea typeface="ＭＳ Ｐゴシック"/>
                <a:cs typeface="Calibri"/>
              </a:rPr>
              <a:t> to understand the availability of higher-scoring measures and how to best report them.</a:t>
            </a:r>
            <a:endParaRPr lang="en-US"/>
          </a:p>
          <a:p>
            <a:r>
              <a:rPr lang="en-US" b="1">
                <a:ea typeface="ＭＳ Ｐゴシック"/>
                <a:cs typeface="Calibri"/>
              </a:rPr>
              <a:t> </a:t>
            </a:r>
            <a:endParaRPr lang="en-US">
              <a:ea typeface="ＭＳ Ｐゴシック"/>
              <a:cs typeface="Calibri"/>
            </a:endParaRPr>
          </a:p>
          <a:p>
            <a:r>
              <a:rPr lang="en-US" b="1">
                <a:ea typeface="ＭＳ Ｐゴシック"/>
                <a:cs typeface="Calibri"/>
              </a:rPr>
              <a:t>I will now turn the over the presentation to Dr Saad for questions.</a:t>
            </a:r>
            <a:endParaRPr lang="en-US" b="1" baseline="0">
              <a:cs typeface="Calibri"/>
            </a:endParaRPr>
          </a:p>
          <a:p>
            <a:pPr defTabSz="664860">
              <a:defRPr/>
            </a:pPr>
            <a:endParaRPr lang="en-US">
              <a:cs typeface="Calibri"/>
            </a:endParaRPr>
          </a:p>
          <a:p>
            <a:pPr defTabSz="664860">
              <a:defRPr/>
            </a:pPr>
            <a:r>
              <a:rPr lang="en-US" sz="1800" b="1">
                <a:ea typeface="ＭＳ Ｐゴシック"/>
                <a:cs typeface="Calibri"/>
              </a:rPr>
              <a:t>[Next slide]</a:t>
            </a:r>
          </a:p>
          <a:p>
            <a:endParaRPr lang="en-US"/>
          </a:p>
        </p:txBody>
      </p:sp>
      <p:sp>
        <p:nvSpPr>
          <p:cNvPr id="4" name="Slide Number Placeholder 3"/>
          <p:cNvSpPr>
            <a:spLocks noGrp="1"/>
          </p:cNvSpPr>
          <p:nvPr>
            <p:ph type="sldNum" sz="quarter" idx="10"/>
          </p:nvPr>
        </p:nvSpPr>
        <p:spPr/>
        <p:txBody>
          <a:bodyPr/>
          <a:lstStyle/>
          <a:p>
            <a:pPr marL="0" marR="0" lvl="0" indent="0" algn="r" defTabSz="653110" rtl="0" eaLnBrk="1" fontAlgn="base" latinLnBrk="0" hangingPunct="1">
              <a:lnSpc>
                <a:spcPct val="100000"/>
              </a:lnSpc>
              <a:spcBef>
                <a:spcPct val="0"/>
              </a:spcBef>
              <a:spcAft>
                <a:spcPct val="0"/>
              </a:spcAft>
              <a:buClrTx/>
              <a:buSzTx/>
              <a:buFontTx/>
              <a:buNone/>
              <a:tabLst/>
              <a:defRPr/>
            </a:pPr>
            <a:fld id="{B4F781B4-7DD7-3343-A35A-021B42D50121}"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65311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3879454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a:t>
            </a:r>
            <a:r>
              <a:rPr lang="en-US" b="1" baseline="0">
                <a:ea typeface="ＭＳ Ｐゴシック"/>
                <a:cs typeface="Calibri"/>
              </a:rPr>
              <a:t> </a:t>
            </a:r>
            <a:r>
              <a:rPr lang="en-US" b="1">
                <a:ea typeface="ＭＳ Ｐゴシック"/>
                <a:cs typeface="Calibri"/>
              </a:rPr>
              <a:t>Saad</a:t>
            </a:r>
            <a:r>
              <a:rPr lang="en-US" b="1" baseline="0">
                <a:ea typeface="ＭＳ Ｐゴシック"/>
                <a:cs typeface="Calibri"/>
              </a:rPr>
              <a:t>: </a:t>
            </a:r>
            <a:r>
              <a:rPr lang="en-US" b="0" baseline="0">
                <a:ea typeface="ＭＳ Ｐゴシック"/>
                <a:cs typeface="Calibri"/>
              </a:rPr>
              <a:t>I will now ask Ms. Wright to read the first question</a:t>
            </a:r>
            <a:r>
              <a:rPr lang="en-US">
                <a:ea typeface="MS PGothic"/>
                <a:cs typeface="Calibri"/>
              </a:rPr>
              <a:t>.</a:t>
            </a:r>
            <a:endParaRPr lang="en-US" b="0" baseline="0">
              <a:ea typeface="MS PGothic"/>
              <a:cs typeface="Calibri"/>
            </a:endParaRPr>
          </a:p>
          <a:p>
            <a:endParaRPr lang="en-US" b="1" baseline="0"/>
          </a:p>
          <a:p>
            <a:pPr defTabSz="457600">
              <a:defRPr/>
            </a:pPr>
            <a:r>
              <a:rPr lang="en-US" b="1">
                <a:ea typeface="MS PGothic"/>
                <a:cs typeface="Calibri"/>
              </a:rPr>
              <a:t>Pam: </a:t>
            </a:r>
            <a:r>
              <a:rPr lang="en-US">
                <a:ea typeface="MS PGothic"/>
                <a:cs typeface="Calibri"/>
              </a:rPr>
              <a:t>Thank you Dr. Saad.  </a:t>
            </a:r>
            <a:r>
              <a:rPr lang="en-US" baseline="0">
                <a:ea typeface="ＭＳ Ｐゴシック"/>
                <a:cs typeface="Calibri"/>
              </a:rPr>
              <a:t>We will now take questions. Please type your questions into the chat feature and we will answer them.</a:t>
            </a:r>
            <a:r>
              <a:rPr lang="en-US">
                <a:ea typeface="ＭＳ Ｐゴシック"/>
                <a:cs typeface="Calibri"/>
              </a:rPr>
              <a:t> </a:t>
            </a:r>
            <a:endParaRPr lang="en-US" baseline="0">
              <a:cs typeface="Calibri"/>
            </a:endParaRPr>
          </a:p>
          <a:p>
            <a:pPr defTabSz="457600">
              <a:defRPr/>
            </a:pPr>
            <a:endParaRPr lang="en-US" baseline="0"/>
          </a:p>
          <a:p>
            <a:pPr defTabSz="457600">
              <a:defRPr/>
            </a:pPr>
            <a:r>
              <a:rPr lang="en-US">
                <a:ea typeface="MS PGothic"/>
                <a:cs typeface="Calibri"/>
              </a:rPr>
              <a:t>[[</a:t>
            </a:r>
            <a:r>
              <a:rPr lang="en-US" i="1">
                <a:ea typeface="MS PGothic"/>
                <a:cs typeface="Calibri"/>
              </a:rPr>
              <a:t>When there is one minute remaining, Pam will read the final question. After the final answer, Dr. Saad will close the program]].</a:t>
            </a:r>
          </a:p>
          <a:p>
            <a:pPr defTabSz="457600">
              <a:defRPr/>
            </a:pPr>
            <a:endParaRPr 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37</a:t>
            </a:fld>
            <a:endParaRPr lang="en-US"/>
          </a:p>
        </p:txBody>
      </p:sp>
    </p:spTree>
    <p:extLst>
      <p:ext uri="{BB962C8B-B14F-4D97-AF65-F5344CB8AC3E}">
        <p14:creationId xmlns:p14="http://schemas.microsoft.com/office/powerpoint/2010/main" val="778974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Aft>
                <a:spcPts val="589"/>
              </a:spcAft>
              <a:defRPr/>
            </a:pPr>
            <a:r>
              <a:rPr lang="en-US" altLang="en-US" b="1">
                <a:latin typeface="Arial"/>
                <a:ea typeface="ＭＳ Ｐゴシック"/>
                <a:cs typeface="Arial"/>
              </a:rPr>
              <a:t>[Begin to close the program … ] Dr. Saad: </a:t>
            </a:r>
            <a:r>
              <a:rPr lang="en-US" altLang="en-US" b="0">
                <a:latin typeface="Arial"/>
                <a:ea typeface="ＭＳ Ｐゴシック"/>
                <a:cs typeface="Arial"/>
              </a:rPr>
              <a:t>Please stay engaged and </a:t>
            </a:r>
            <a:r>
              <a:rPr lang="en-US" altLang="en-US">
                <a:latin typeface="Arial"/>
                <a:ea typeface="MS PGothic"/>
                <a:cs typeface="Arial"/>
              </a:rPr>
              <a:t>f</a:t>
            </a:r>
            <a:r>
              <a:rPr lang="en-US">
                <a:latin typeface="Arial"/>
                <a:ea typeface="MS PGothic"/>
                <a:cs typeface="Arial"/>
              </a:rPr>
              <a:t>ollow the C-A-P on social media</a:t>
            </a:r>
          </a:p>
          <a:p>
            <a:pPr marL="729615" lvl="2" indent="-336550">
              <a:spcBef>
                <a:spcPts val="0"/>
              </a:spcBef>
              <a:spcAft>
                <a:spcPts val="0"/>
              </a:spcAft>
              <a:buFont typeface="Courier New" pitchFamily="49" charset="0"/>
              <a:buChar char="o"/>
              <a:defRPr/>
            </a:pPr>
            <a:r>
              <a:rPr lang="en-US">
                <a:latin typeface="Arial"/>
                <a:ea typeface="MS PGothic"/>
                <a:cs typeface="Arial"/>
              </a:rPr>
              <a:t>Our Twitter handle is @CAPDCAdvocacy</a:t>
            </a:r>
          </a:p>
          <a:p>
            <a:pPr marL="729615" lvl="2" indent="-336550">
              <a:spcBef>
                <a:spcPts val="0"/>
              </a:spcBef>
              <a:spcAft>
                <a:spcPts val="0"/>
              </a:spcAft>
              <a:buFont typeface="Courier New" pitchFamily="49" charset="0"/>
              <a:buChar char="o"/>
              <a:defRPr/>
            </a:pPr>
            <a:r>
              <a:rPr lang="en-US">
                <a:latin typeface="Arial"/>
                <a:ea typeface="MS PGothic"/>
                <a:cs typeface="Arial"/>
              </a:rPr>
              <a:t>We are on at www.Facebook.com/capathologists</a:t>
            </a:r>
          </a:p>
          <a:p>
            <a:pPr marL="729615" lvl="2" indent="-336550">
              <a:spcBef>
                <a:spcPts val="0"/>
              </a:spcBef>
              <a:spcAft>
                <a:spcPts val="0"/>
              </a:spcAft>
              <a:buFont typeface="Courier New" pitchFamily="49" charset="0"/>
              <a:buChar char="o"/>
              <a:defRPr/>
            </a:pPr>
            <a:r>
              <a:rPr lang="en-US">
                <a:latin typeface="Arial"/>
                <a:ea typeface="MS PGothic"/>
                <a:cs typeface="Arial"/>
              </a:rPr>
              <a:t>And we are also on LinkedIn</a:t>
            </a:r>
          </a:p>
          <a:p>
            <a:pPr marL="277495" lvl="1" indent="-336550">
              <a:spcAft>
                <a:spcPts val="589"/>
              </a:spcAft>
              <a:buFont typeface="Arial" pitchFamily="34" charset="0"/>
              <a:buChar char="•"/>
              <a:defRPr/>
            </a:pPr>
            <a:r>
              <a:rPr lang="en-US">
                <a:latin typeface="Arial"/>
                <a:ea typeface="MS PGothic"/>
                <a:cs typeface="Arial"/>
              </a:rPr>
              <a:t>Visit CAP.org  &gt; advocacy section which</a:t>
            </a:r>
            <a:r>
              <a:rPr lang="en-US" baseline="0">
                <a:latin typeface="Arial"/>
                <a:ea typeface="MS PGothic"/>
                <a:cs typeface="Arial"/>
              </a:rPr>
              <a:t> has been recently updated and improved.</a:t>
            </a:r>
            <a:endParaRPr lang="en-US">
              <a:latin typeface="Arial"/>
              <a:ea typeface="MS PGothic"/>
              <a:cs typeface="Arial"/>
            </a:endParaRPr>
          </a:p>
          <a:p>
            <a:pPr marL="336550" lvl="1" indent="-336550">
              <a:spcAft>
                <a:spcPts val="589"/>
              </a:spcAft>
              <a:buFont typeface="Arial" pitchFamily="34" charset="0"/>
              <a:buChar char="•"/>
              <a:defRPr/>
            </a:pPr>
            <a:r>
              <a:rPr lang="en-US">
                <a:latin typeface="Arial"/>
                <a:ea typeface="MS PGothic"/>
                <a:cs typeface="Arial"/>
              </a:rPr>
              <a:t>Read </a:t>
            </a:r>
            <a:r>
              <a:rPr lang="en-US" i="1">
                <a:latin typeface="Arial"/>
                <a:ea typeface="MS PGothic"/>
                <a:cs typeface="Arial"/>
              </a:rPr>
              <a:t>Advocacy Update </a:t>
            </a:r>
            <a:r>
              <a:rPr lang="en-US">
                <a:latin typeface="Arial"/>
                <a:ea typeface="MS PGothic"/>
                <a:cs typeface="Arial"/>
              </a:rPr>
              <a:t>every Tuesday and learn about the latest advocacy news and events</a:t>
            </a:r>
          </a:p>
          <a:p>
            <a:pPr marL="336550" lvl="1" indent="-336550">
              <a:spcAft>
                <a:spcPts val="589"/>
              </a:spcAft>
              <a:buFont typeface="Arial" pitchFamily="34" charset="0"/>
              <a:buChar char="•"/>
              <a:defRPr/>
            </a:pPr>
            <a:r>
              <a:rPr lang="en-US">
                <a:latin typeface="Arial"/>
                <a:ea typeface="MS PGothic"/>
                <a:cs typeface="Arial"/>
              </a:rPr>
              <a:t>Finally please do join </a:t>
            </a:r>
            <a:r>
              <a:rPr lang="en-US" err="1">
                <a:latin typeface="Arial"/>
                <a:ea typeface="MS PGothic"/>
                <a:cs typeface="Arial"/>
              </a:rPr>
              <a:t>PathNET</a:t>
            </a:r>
            <a:r>
              <a:rPr lang="en-US">
                <a:latin typeface="Arial"/>
                <a:ea typeface="MS PGothic"/>
                <a:cs typeface="Arial"/>
              </a:rPr>
              <a:t>, the C-A-P’s grassroots advocacy network</a:t>
            </a:r>
          </a:p>
          <a:p>
            <a:pPr marL="0" lvl="1">
              <a:spcAft>
                <a:spcPts val="589"/>
              </a:spcAft>
              <a:defRPr/>
            </a:pPr>
            <a:endParaRPr lang="en-US">
              <a:latin typeface="Arial" panose="020B0604020202020204" pitchFamily="34" charset="0"/>
              <a:ea typeface="MS PGothic" pitchFamily="34" charset="-128"/>
              <a:cs typeface="Arial" panose="020B0604020202020204" pitchFamily="34" charset="0"/>
            </a:endParaRPr>
          </a:p>
          <a:p>
            <a:pPr defTabSz="956556"/>
            <a:r>
              <a:rPr lang="en-US" altLang="en-US" b="1">
                <a:latin typeface="Arial"/>
                <a:ea typeface="ＭＳ Ｐゴシック"/>
                <a:cs typeface="Arial"/>
              </a:rPr>
              <a:t>[Next slide]</a:t>
            </a:r>
          </a:p>
        </p:txBody>
      </p:sp>
      <p:sp>
        <p:nvSpPr>
          <p:cNvPr id="99332" name="Slide Number Placeholder 3"/>
          <p:cNvSpPr>
            <a:spLocks noGrp="1"/>
          </p:cNvSpPr>
          <p:nvPr>
            <p:ph type="sldNum" sz="quarter" idx="5"/>
          </p:nvPr>
        </p:nvSpPr>
        <p:spPr bwMode="auto">
          <a:noFill/>
          <a:ln>
            <a:miter lim="800000"/>
            <a:headEnd/>
            <a:tailEnd/>
          </a:ln>
        </p:spPr>
        <p:txBody>
          <a:bodyPr/>
          <a:lstStyle/>
          <a:p>
            <a:fld id="{722A2029-1E31-45F2-82BA-C55FE1508B33}" type="slidenum">
              <a:rPr lang="en-US" altLang="en-US" smtClean="0"/>
              <a:pPr/>
              <a:t>38</a:t>
            </a:fld>
            <a:endParaRPr lang="en-US" altLang="en-US"/>
          </a:p>
        </p:txBody>
      </p:sp>
    </p:spTree>
    <p:extLst>
      <p:ext uri="{BB962C8B-B14F-4D97-AF65-F5344CB8AC3E}">
        <p14:creationId xmlns:p14="http://schemas.microsoft.com/office/powerpoint/2010/main" val="1177984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Saad: </a:t>
            </a:r>
            <a:r>
              <a:rPr lang="en-US">
                <a:ea typeface="MS PGothic"/>
                <a:cs typeface="Calibri"/>
              </a:rPr>
              <a:t>That is all the time we have for today. If you have additional questions, please email AdvocacyUpdate@cap.org. </a:t>
            </a:r>
            <a:endParaRPr lang="en-US">
              <a:ea typeface="MS PGothic" pitchFamily="34" charset="-128"/>
            </a:endParaRPr>
          </a:p>
          <a:p>
            <a:endParaRPr lang="en-US">
              <a:ea typeface="MS PGothic"/>
              <a:cs typeface="Calibri"/>
            </a:endParaRPr>
          </a:p>
          <a:p>
            <a:r>
              <a:rPr lang="en-US">
                <a:ea typeface="MS PGothic"/>
                <a:cs typeface="Calibri"/>
              </a:rPr>
              <a:t>I want to thank our presenters for providing a thorough overview of the 2024 Medicare Policy and Payment Changes for Pathologists and the C-A-P’s advocacy on these issues. </a:t>
            </a:r>
            <a:endParaRPr lang="en-US">
              <a:ea typeface="MS PGothic" pitchFamily="34" charset="-128"/>
              <a:cs typeface="Calibri"/>
            </a:endParaRPr>
          </a:p>
          <a:p>
            <a:endParaRPr lang="en-US">
              <a:ea typeface="MS PGothic" pitchFamily="34" charset="-128"/>
            </a:endParaRPr>
          </a:p>
          <a:p>
            <a:r>
              <a:rPr lang="en-US">
                <a:ea typeface="MS PGothic"/>
                <a:cs typeface="Calibri"/>
              </a:rPr>
              <a:t>And, on behalf of Dr. Bocsi, Dr. McLawhon, and CAP staff, I want to thank everyone for joining us and for your participation.</a:t>
            </a:r>
          </a:p>
          <a:p>
            <a:r>
              <a:rPr lang="en-US">
                <a:ea typeface="MS PGothic"/>
                <a:cs typeface="Calibri"/>
              </a:rPr>
              <a:t> </a:t>
            </a:r>
          </a:p>
          <a:p>
            <a:r>
              <a:rPr lang="en-US">
                <a:ea typeface="MS PGothic"/>
                <a:cs typeface="Calibri"/>
              </a:rPr>
              <a:t>Thank you again and have a good day. </a:t>
            </a:r>
            <a:endParaRPr lang="en-US">
              <a:ea typeface="MS PGothic" pitchFamily="34" charset="-128"/>
              <a:cs typeface="Calibri"/>
            </a:endParaRPr>
          </a:p>
          <a:p>
            <a:endParaRPr lang="en-US" alt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39</a:t>
            </a:fld>
            <a:endParaRPr lang="en-US"/>
          </a:p>
        </p:txBody>
      </p:sp>
    </p:spTree>
    <p:extLst>
      <p:ext uri="{BB962C8B-B14F-4D97-AF65-F5344CB8AC3E}">
        <p14:creationId xmlns:p14="http://schemas.microsoft.com/office/powerpoint/2010/main" val="362137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64860">
              <a:defRPr/>
            </a:pPr>
            <a:r>
              <a:rPr lang="en-US" altLang="en-US" b="1">
                <a:ea typeface="ＭＳ Ｐゴシック"/>
                <a:cs typeface="Calibri"/>
              </a:rPr>
              <a:t>Pam Wright</a:t>
            </a:r>
            <a:r>
              <a:rPr lang="en-US" altLang="en-US">
                <a:ea typeface="ＭＳ Ｐゴシック"/>
                <a:cs typeface="Calibri"/>
              </a:rPr>
              <a:t>: </a:t>
            </a:r>
            <a:r>
              <a:rPr lang="en-US" altLang="en-US" b="0">
                <a:ea typeface="ＭＳ Ｐゴシック"/>
                <a:cs typeface="Calibri"/>
              </a:rPr>
              <a:t>And</a:t>
            </a:r>
            <a:r>
              <a:rPr lang="en-US" altLang="en-US" b="0" baseline="0">
                <a:ea typeface="ＭＳ Ｐゴシック"/>
                <a:cs typeface="Calibri"/>
              </a:rPr>
              <a:t> our final </a:t>
            </a:r>
            <a:r>
              <a:rPr lang="en-US">
                <a:ea typeface="MS PGothic"/>
                <a:cs typeface="Calibri"/>
              </a:rPr>
              <a:t>presenter is </a:t>
            </a:r>
            <a:r>
              <a:rPr lang="en-US" sz="1600">
                <a:latin typeface="Arial"/>
                <a:ea typeface="ＭＳ Ｐゴシック"/>
                <a:cs typeface="Arial"/>
              </a:rPr>
              <a:t>Dr. Gregary Bocsi. </a:t>
            </a:r>
            <a:r>
              <a:rPr lang="en-US" sz="1600">
                <a:ea typeface="MS PGothic"/>
                <a:cs typeface="Calibri"/>
              </a:rPr>
              <a:t>Dr. Bocsi is the Chair of the C-A-P’s </a:t>
            </a:r>
            <a:r>
              <a:rPr lang="en-US" sz="1600" b="1">
                <a:ea typeface="MS PGothic"/>
                <a:cs typeface="Calibri"/>
              </a:rPr>
              <a:t>Quality and Clinical Data Registry Committee</a:t>
            </a:r>
            <a:r>
              <a:rPr lang="en-US" sz="1600">
                <a:ea typeface="MS PGothic"/>
                <a:cs typeface="Calibri"/>
              </a:rPr>
              <a:t>.</a:t>
            </a:r>
            <a:r>
              <a:rPr lang="en-US" sz="1600">
                <a:ea typeface="ＭＳ Ｐゴシック"/>
                <a:cs typeface="Calibri"/>
              </a:rPr>
              <a:t> </a:t>
            </a:r>
            <a:r>
              <a:rPr lang="en-US">
                <a:ea typeface="ＭＳ Ｐゴシック"/>
                <a:cs typeface="Calibri"/>
              </a:rPr>
              <a:t>Dr. Bocsi is an Associate Professor of Pathology at the University of Colorado School of Medicine. </a:t>
            </a:r>
            <a:endParaRPr lang="en-US"/>
          </a:p>
          <a:p>
            <a:pPr defTabSz="664860">
              <a:defRPr/>
            </a:pPr>
            <a:endParaRPr lang="en-US">
              <a:ea typeface="ＭＳ Ｐゴシック"/>
              <a:cs typeface="Calibri"/>
            </a:endParaRPr>
          </a:p>
          <a:p>
            <a:pPr defTabSz="664860">
              <a:defRPr/>
            </a:pPr>
            <a:endParaRPr lang="en-US"/>
          </a:p>
          <a:p>
            <a:r>
              <a:rPr lang="en-US">
                <a:ea typeface="ＭＳ Ｐゴシック"/>
                <a:cs typeface="Calibri"/>
              </a:rPr>
              <a:t>And now it is my pleasure to turn the presentation over to Dr. Saad.</a:t>
            </a:r>
          </a:p>
          <a:p>
            <a:endParaRPr lang="en-US">
              <a:ea typeface="ＭＳ Ｐゴシック"/>
              <a:cs typeface="Calibri"/>
            </a:endParaRPr>
          </a:p>
          <a:p>
            <a:r>
              <a:rPr lang="en-US" altLang="en-US" b="1">
                <a:ea typeface="ＭＳ Ｐゴシック"/>
                <a:cs typeface="Calibri"/>
              </a:rPr>
              <a:t>[Next Slide] </a:t>
            </a:r>
            <a:endParaRPr lang="en-US" altLang="en-US" b="1">
              <a:cs typeface="Calibri"/>
            </a:endParaRPr>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4</a:t>
            </a:fld>
            <a:endParaRPr lang="en-US"/>
          </a:p>
        </p:txBody>
      </p:sp>
    </p:spTree>
    <p:extLst>
      <p:ext uri="{BB962C8B-B14F-4D97-AF65-F5344CB8AC3E}">
        <p14:creationId xmlns:p14="http://schemas.microsoft.com/office/powerpoint/2010/main" val="319925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39278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50264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9022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43</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69839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44</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4164389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75115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46</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1181111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47</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633741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48</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89349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Note: The new CPT Category III codes are add-on codes. Each code. CPT parenthetical instruction is included for each new CPT code.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08410" indent="-271372" eaLnBrk="0" hangingPunct="0">
              <a:spcBef>
                <a:spcPct val="30000"/>
              </a:spcBef>
              <a:defRPr sz="1300">
                <a:solidFill>
                  <a:schemeClr val="tx1"/>
                </a:solidFill>
                <a:latin typeface="Calibri" pitchFamily="34" charset="0"/>
                <a:ea typeface="MS PGothic" pitchFamily="34" charset="-128"/>
              </a:defRPr>
            </a:lvl2pPr>
            <a:lvl3pPr marL="1090228" indent="-217730" eaLnBrk="0" hangingPunct="0">
              <a:spcBef>
                <a:spcPct val="30000"/>
              </a:spcBef>
              <a:defRPr sz="1300">
                <a:solidFill>
                  <a:schemeClr val="tx1"/>
                </a:solidFill>
                <a:latin typeface="Calibri" pitchFamily="34" charset="0"/>
                <a:ea typeface="MS PGothic" pitchFamily="34" charset="-128"/>
              </a:defRPr>
            </a:lvl3pPr>
            <a:lvl4pPr marL="1525686" indent="-217730" eaLnBrk="0" hangingPunct="0">
              <a:spcBef>
                <a:spcPct val="30000"/>
              </a:spcBef>
              <a:defRPr sz="1300">
                <a:solidFill>
                  <a:schemeClr val="tx1"/>
                </a:solidFill>
                <a:latin typeface="Calibri" pitchFamily="34" charset="0"/>
                <a:ea typeface="MS PGothic" pitchFamily="34" charset="-128"/>
              </a:defRPr>
            </a:lvl4pPr>
            <a:lvl5pPr marL="1962721" indent="-217730" eaLnBrk="0" hangingPunct="0">
              <a:spcBef>
                <a:spcPct val="30000"/>
              </a:spcBef>
              <a:defRPr sz="1300">
                <a:solidFill>
                  <a:schemeClr val="tx1"/>
                </a:solidFill>
                <a:latin typeface="Calibri" pitchFamily="34" charset="0"/>
                <a:ea typeface="MS PGothic" pitchFamily="34" charset="-128"/>
              </a:defRPr>
            </a:lvl5pPr>
            <a:lvl6pPr marL="2417114"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6pPr>
            <a:lvl7pPr marL="2871506"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25898"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8pPr>
            <a:lvl9pPr marL="3780291" indent="-217730" defTabSz="45439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665519" rtl="0" eaLnBrk="1" fontAlgn="base" latinLnBrk="0" hangingPunct="1">
              <a:lnSpc>
                <a:spcPct val="100000"/>
              </a:lnSpc>
              <a:spcBef>
                <a:spcPct val="0"/>
              </a:spcBef>
              <a:spcAft>
                <a:spcPct val="0"/>
              </a:spcAft>
              <a:buClrTx/>
              <a:buSzTx/>
              <a:buFontTx/>
              <a:buNone/>
              <a:tabLst/>
              <a:defRPr/>
            </a:pPr>
            <a:fld id="{0A06A1FD-014B-4C40-9499-CDA1225B3AFC}" type="slidenum">
              <a:rPr kumimoji="0" lang="en-US" altLang="en-US" sz="1300" b="0" i="0" u="none" strike="noStrike" kern="1200" cap="none" spc="0" normalizeH="0" baseline="0" noProof="0" smtClean="0">
                <a:ln>
                  <a:noFill/>
                </a:ln>
                <a:solidFill>
                  <a:prstClr val="black"/>
                </a:solidFill>
                <a:effectLst/>
                <a:uLnTx/>
                <a:uFillTx/>
                <a:latin typeface="Arial" pitchFamily="34" charset="0"/>
                <a:ea typeface="ヒラギノ角ゴ Pro W3"/>
                <a:cs typeface="ヒラギノ角ゴ Pro W3"/>
              </a:rPr>
              <a:pPr marL="0" marR="0" lvl="0" indent="0" algn="r" defTabSz="665519" rtl="0" eaLnBrk="1" fontAlgn="base" latinLnBrk="0" hangingPunct="1">
                <a:lnSpc>
                  <a:spcPct val="100000"/>
                </a:lnSpc>
                <a:spcBef>
                  <a:spcPct val="0"/>
                </a:spcBef>
                <a:spcAft>
                  <a:spcPct val="0"/>
                </a:spcAft>
                <a:buClrTx/>
                <a:buSzTx/>
                <a:buFontTx/>
                <a:buNone/>
                <a:tabLst/>
                <a:defRPr/>
              </a:pPr>
              <a:t>49</a:t>
            </a:fld>
            <a:endParaRPr kumimoji="0" lang="en-US" altLang="en-US" sz="1300" b="0" i="0" u="none" strike="noStrike" kern="1200" cap="none" spc="0" normalizeH="0" baseline="0" noProof="0">
              <a:ln>
                <a:noFill/>
              </a:ln>
              <a:solidFill>
                <a:prstClr val="black"/>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9769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66713" y="708025"/>
            <a:ext cx="6302375" cy="35448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MS PGothic"/>
                <a:cs typeface="Calibri"/>
              </a:rPr>
              <a:t>Dr. Saad: </a:t>
            </a:r>
            <a:r>
              <a:rPr lang="en-US" altLang="en-US">
                <a:ea typeface="MS PGothic"/>
                <a:cs typeface="Calibri"/>
              </a:rPr>
              <a:t> Thank you Ms. Wright. During this informative webinar, we will briefly review the </a:t>
            </a:r>
            <a:r>
              <a:rPr lang="en-US">
                <a:ea typeface="ヒラギノ角ゴ Pro W3"/>
                <a:cs typeface="Calibri"/>
              </a:rPr>
              <a:t>C-A-P’s Policy and Advocacy Agenda, </a:t>
            </a:r>
            <a:r>
              <a:rPr lang="en-US" baseline="0">
                <a:ea typeface="ＭＳ Ｐゴシック"/>
                <a:cs typeface="Calibri"/>
              </a:rPr>
              <a:t>thoroughly review the </a:t>
            </a:r>
            <a:r>
              <a:rPr lang="en-US">
                <a:ea typeface="ヒラギノ角ゴ Pro W3"/>
                <a:cs typeface="Calibri"/>
              </a:rPr>
              <a:t>changes to 2024 physician fee schedule and the quality payment program, and</a:t>
            </a:r>
            <a:r>
              <a:rPr lang="en-US" baseline="0">
                <a:ea typeface="ヒラギノ角ゴ Pro W3"/>
                <a:cs typeface="Calibri"/>
              </a:rPr>
              <a:t> how they will affect the practice of pathology</a:t>
            </a:r>
            <a:r>
              <a:rPr lang="en-US">
                <a:ea typeface="ヒラギノ角ゴ Pro W3"/>
                <a:cs typeface="Calibri"/>
              </a:rPr>
              <a:t>.</a:t>
            </a:r>
            <a:r>
              <a:rPr lang="en-US" baseline="0">
                <a:ea typeface="ヒラギノ角ゴ Pro W3"/>
                <a:cs typeface="Calibri"/>
              </a:rPr>
              <a:t> And of course, we will take questions.</a:t>
            </a:r>
            <a:r>
              <a:rPr lang="en-US">
                <a:ea typeface="ヒラギノ角ゴ Pro W3"/>
                <a:cs typeface="Calibri"/>
              </a:rPr>
              <a:t> </a:t>
            </a:r>
            <a:br>
              <a:rPr lang="en-US">
                <a:ea typeface="ヒラギノ角ゴ Pro W3" charset="-128"/>
                <a:cs typeface="+mn-lt"/>
              </a:rPr>
            </a:br>
            <a:endParaRPr lang="en-US">
              <a:ea typeface="ヒラギノ角ゴ Pro W3" charset="-128"/>
            </a:endParaRPr>
          </a:p>
          <a:p>
            <a:r>
              <a:rPr lang="en-US" altLang="en-US" b="1">
                <a:ea typeface="ＭＳ Ｐゴシック"/>
                <a:cs typeface="Calibri"/>
              </a:rPr>
              <a:t>[Next Slide] </a:t>
            </a:r>
            <a:endParaRPr lang="en-US" altLang="en-US" b="1">
              <a:cs typeface="Calibri"/>
            </a:endParaRPr>
          </a:p>
          <a:p>
            <a:endParaRPr lang="en-US">
              <a:solidFill>
                <a:schemeClr val="accent1">
                  <a:lumMod val="50000"/>
                </a:schemeClr>
              </a:solidFill>
              <a:ea typeface="ヒラギノ角ゴ Pro W3"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21976" indent="-276569" eaLnBrk="0" hangingPunct="0">
              <a:spcBef>
                <a:spcPct val="30000"/>
              </a:spcBef>
              <a:defRPr sz="1300">
                <a:solidFill>
                  <a:schemeClr val="tx1"/>
                </a:solidFill>
                <a:latin typeface="Calibri" pitchFamily="34" charset="0"/>
                <a:ea typeface="MS PGothic" pitchFamily="34" charset="-128"/>
              </a:defRPr>
            </a:lvl2pPr>
            <a:lvl3pPr marL="1111104" indent="-221899" eaLnBrk="0" hangingPunct="0">
              <a:spcBef>
                <a:spcPct val="30000"/>
              </a:spcBef>
              <a:defRPr sz="1300">
                <a:solidFill>
                  <a:schemeClr val="tx1"/>
                </a:solidFill>
                <a:latin typeface="Calibri" pitchFamily="34" charset="0"/>
                <a:ea typeface="MS PGothic" pitchFamily="34" charset="-128"/>
              </a:defRPr>
            </a:lvl3pPr>
            <a:lvl4pPr marL="1554901" indent="-221899" eaLnBrk="0" hangingPunct="0">
              <a:spcBef>
                <a:spcPct val="30000"/>
              </a:spcBef>
              <a:defRPr sz="1300">
                <a:solidFill>
                  <a:schemeClr val="tx1"/>
                </a:solidFill>
                <a:latin typeface="Calibri" pitchFamily="34" charset="0"/>
                <a:ea typeface="MS PGothic" pitchFamily="34" charset="-128"/>
              </a:defRPr>
            </a:lvl4pPr>
            <a:lvl5pPr marL="2000307" indent="-221899" eaLnBrk="0" hangingPunct="0">
              <a:spcBef>
                <a:spcPct val="30000"/>
              </a:spcBef>
              <a:defRPr sz="1300">
                <a:solidFill>
                  <a:schemeClr val="tx1"/>
                </a:solidFill>
                <a:latin typeface="Calibri" pitchFamily="34" charset="0"/>
                <a:ea typeface="MS PGothic" pitchFamily="34" charset="-128"/>
              </a:defRPr>
            </a:lvl5pPr>
            <a:lvl6pPr marL="2463400"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6pPr>
            <a:lvl7pPr marL="2926494"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89587"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8pPr>
            <a:lvl9pPr marL="3852681"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0D4F6B19-D62B-45FC-A841-F468CC17C12B}" type="slidenum">
              <a:rPr lang="en-US" altLang="en-US" smtClean="0">
                <a:solidFill>
                  <a:prstClr val="black"/>
                </a:solidFill>
                <a:latin typeface="Arial" pitchFamily="34" charset="0"/>
                <a:ea typeface="ヒラギノ角ゴ Pro W3"/>
                <a:cs typeface="ヒラギノ角ゴ Pro W3"/>
              </a:rPr>
              <a:pPr eaLnBrk="1" hangingPunct="1">
                <a:spcBef>
                  <a:spcPct val="0"/>
                </a:spcBef>
              </a:pPr>
              <a:t>5</a:t>
            </a:fld>
            <a:endParaRPr lang="en-US" altLang="en-US">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01505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Arial" panose="020B0604020202020204" pitchFamily="34" charset="0"/>
              </a:rPr>
              <a:t>In addition to the 13 new codes, a new heading will be established in the Category III section along guidelines to define digital pathology digitization procedures.</a:t>
            </a:r>
          </a:p>
          <a:p>
            <a:endParaRPr lang="en-US">
              <a:effectLst/>
              <a:latin typeface="Arial" panose="020B0604020202020204" pitchFamily="34" charset="0"/>
            </a:endParaRPr>
          </a:p>
          <a:p>
            <a:r>
              <a:rPr lang="en-US">
                <a:effectLst/>
                <a:latin typeface="Arial" panose="020B0604020202020204" pitchFamily="34" charset="0"/>
              </a:rPr>
              <a:t>Note that CPT instructs that </a:t>
            </a:r>
            <a:r>
              <a:rPr lang="en-US" i="0"/>
              <a:t>Category III codes should not be reported: </a:t>
            </a:r>
          </a:p>
          <a:p>
            <a:pPr marL="956039" lvl="1" indent="-291179">
              <a:buFont typeface="Arial" panose="020B0604020202020204" pitchFamily="34" charset="0"/>
              <a:buChar char="•"/>
            </a:pPr>
            <a:r>
              <a:rPr lang="en-US" i="1"/>
              <a:t>solely for archival purposes (</a:t>
            </a:r>
            <a:r>
              <a:rPr lang="en-US" i="1" err="1"/>
              <a:t>eg</a:t>
            </a:r>
            <a:r>
              <a:rPr lang="en-US" i="1"/>
              <a:t>, after the Category I service has already been performed and reported) </a:t>
            </a:r>
          </a:p>
          <a:p>
            <a:pPr marL="956039" lvl="1" indent="-291179">
              <a:buFont typeface="Arial" panose="020B0604020202020204" pitchFamily="34" charset="0"/>
              <a:buChar char="•"/>
            </a:pPr>
            <a:r>
              <a:rPr lang="en-US" i="1"/>
              <a:t>solely for educational purposes (</a:t>
            </a:r>
            <a:r>
              <a:rPr lang="en-US" i="1" err="1"/>
              <a:t>eg</a:t>
            </a:r>
            <a:r>
              <a:rPr lang="en-US" i="1"/>
              <a:t>, when services are not used for individual patient reporting) </a:t>
            </a:r>
          </a:p>
          <a:p>
            <a:pPr marL="956039" lvl="1" indent="-291179">
              <a:buFont typeface="Arial" panose="020B0604020202020204" pitchFamily="34" charset="0"/>
              <a:buChar char="•"/>
            </a:pPr>
            <a:r>
              <a:rPr lang="en-US" i="1"/>
              <a:t>solely for developing a database for training or validation of AI algorithms </a:t>
            </a:r>
          </a:p>
          <a:p>
            <a:pPr marL="956039" lvl="1" indent="-291179">
              <a:buFont typeface="Arial" panose="020B0604020202020204" pitchFamily="34" charset="0"/>
              <a:buChar char="•"/>
            </a:pPr>
            <a:r>
              <a:rPr lang="en-US" i="1"/>
              <a:t>solely for clinical conference presentations (</a:t>
            </a:r>
            <a:r>
              <a:rPr lang="en-US" i="1" err="1"/>
              <a:t>eg</a:t>
            </a:r>
            <a:r>
              <a:rPr lang="en-US" i="1"/>
              <a:t>, tumor board interdisciplinary conferences)</a:t>
            </a:r>
          </a:p>
          <a:p>
            <a:endParaRPr lang="en-US"/>
          </a:p>
          <a:p>
            <a:endParaRPr lang="en-US"/>
          </a:p>
          <a:p>
            <a:endParaRPr lang="en-US"/>
          </a:p>
          <a:p>
            <a:r>
              <a:rPr lang="en-US" u="sng">
                <a:effectLst/>
                <a:latin typeface="Arial" panose="020B0604020202020204" pitchFamily="34" charset="0"/>
              </a:rPr>
              <a:t>Optional Discussion of other new CPT language</a:t>
            </a:r>
            <a:r>
              <a:rPr lang="en-US">
                <a:effectLst/>
                <a:latin typeface="Arial" panose="020B0604020202020204" pitchFamily="34" charset="0"/>
              </a:rPr>
              <a:t>.</a:t>
            </a:r>
          </a:p>
          <a:p>
            <a:endParaRPr lang="en-US">
              <a:effectLst/>
              <a:latin typeface="Arial" panose="020B0604020202020204" pitchFamily="34" charset="0"/>
            </a:endParaRPr>
          </a:p>
          <a:p>
            <a:pPr defTabSz="664860">
              <a:defRPr/>
            </a:pPr>
            <a:r>
              <a:rPr lang="en-US" i="1"/>
              <a:t>“Digital pathology is a dynamic, image-based environment that enables the acquisition, management, and interpretation of pathology information generated from digitized glass microscope slides. Glass microscope slides are scanned by clinical staff, and captured images (either in real-time or stored in a computer server or cloud-based digital image archival and communication system) are used for digital examination for pathologic diagnosis distinct from direct visualization through a microscope.”</a:t>
            </a:r>
          </a:p>
          <a:p>
            <a:pPr defTabSz="664860">
              <a:defRPr/>
            </a:pPr>
            <a:endParaRPr lang="en-US" i="1"/>
          </a:p>
          <a:p>
            <a:pPr defTabSz="664860">
              <a:defRPr/>
            </a:pPr>
            <a:r>
              <a:rPr lang="en-US" i="1"/>
              <a:t>“Digitization of glass microscope slides enables remote examination by the pathologist and/or in conjunction with the use of artificial intelligence (AI) algorithms. Category III add-on codes 0751T-0763T may be reported in addition to the appropriate Category I service code when the digitization procedure of glass microscope slides is performed and reported in conjunction with the Category I code for the primary service.”</a:t>
            </a:r>
          </a:p>
          <a:p>
            <a:pPr defTabSz="664860">
              <a:defRPr/>
            </a:pPr>
            <a:endParaRPr lang="en-US" i="1"/>
          </a:p>
          <a:p>
            <a:pPr defTabSz="664860">
              <a:defRPr/>
            </a:pPr>
            <a:r>
              <a:rPr lang="en-US" i="1"/>
              <a:t>“Do not report the Category III codes in this subsection solely for archival purposes (</a:t>
            </a:r>
            <a:r>
              <a:rPr lang="en-US" i="1" err="1"/>
              <a:t>eg</a:t>
            </a:r>
            <a:r>
              <a:rPr lang="en-US" i="1"/>
              <a:t>, after the Category I service has already been performed and reported), solely for educational purposes (</a:t>
            </a:r>
            <a:r>
              <a:rPr lang="en-US" i="1" err="1"/>
              <a:t>eg</a:t>
            </a:r>
            <a:r>
              <a:rPr lang="en-US" i="1"/>
              <a:t>, when services are not used for individual patient reporting), solely for developing a database for training or validation of AI algorithms, or solely for clinical conference presentations (</a:t>
            </a:r>
            <a:r>
              <a:rPr lang="en-US" i="1" err="1"/>
              <a:t>eg</a:t>
            </a:r>
            <a:r>
              <a:rPr lang="en-US" i="1"/>
              <a:t>, tumor board interdisciplinary conferences).”</a:t>
            </a:r>
          </a:p>
          <a:p>
            <a:endParaRPr lang="en-US"/>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50</a:t>
            </a:fld>
            <a:endParaRPr lang="en-US"/>
          </a:p>
        </p:txBody>
      </p:sp>
    </p:spTree>
    <p:extLst>
      <p:ext uri="{BB962C8B-B14F-4D97-AF65-F5344CB8AC3E}">
        <p14:creationId xmlns:p14="http://schemas.microsoft.com/office/powerpoint/2010/main" val="222102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MS PGothic" pitchFamily="34" charset="-128"/>
              <a:cs typeface="+mn-lt"/>
            </a:endParaRPr>
          </a:p>
          <a:p>
            <a:r>
              <a:rPr lang="en-US" altLang="en-US" b="1">
                <a:ea typeface="MS PGothic"/>
                <a:cs typeface="Calibri"/>
              </a:rPr>
              <a:t>Dr. Saad: </a:t>
            </a:r>
            <a:r>
              <a:rPr lang="en-US" altLang="en-US">
                <a:ea typeface="MS PGothic"/>
                <a:cs typeface="Calibri"/>
              </a:rPr>
              <a:t>I am happy to moderate our informative review of the 2024 </a:t>
            </a:r>
            <a:r>
              <a:rPr lang="en-US" b="0">
                <a:ea typeface="ＭＳ Ｐゴシック"/>
                <a:cs typeface="Calibri"/>
              </a:rPr>
              <a:t>Medicare Policy and Payment Changes for Pathologists webinar</a:t>
            </a:r>
            <a:r>
              <a:rPr lang="en-US" altLang="en-US">
                <a:ea typeface="MS PGothic"/>
                <a:cs typeface="Calibri"/>
              </a:rPr>
              <a:t>. </a:t>
            </a:r>
            <a:br>
              <a:rPr lang="en-US" altLang="en-US">
                <a:ea typeface="MS PGothic" pitchFamily="34" charset="-128"/>
                <a:cs typeface="+mn-lt"/>
              </a:rPr>
            </a:br>
            <a:endParaRPr lang="en-US" altLang="en-US">
              <a:ea typeface="MS PGothic" pitchFamily="34" charset="-128"/>
              <a:cs typeface="Arial" pitchFamily="34" charset="0"/>
            </a:endParaRPr>
          </a:p>
          <a:p>
            <a:r>
              <a:rPr lang="en-US" altLang="en-US">
                <a:ea typeface="MS PGothic"/>
                <a:cs typeface="Calibri"/>
              </a:rPr>
              <a:t>We hope that you all received the special Advocacy Update on November 2nd.  Today we will go into more detail about the C-A-P’s findings. </a:t>
            </a:r>
            <a:br>
              <a:rPr lang="en-US" altLang="en-US">
                <a:ea typeface="MS PGothic" pitchFamily="34" charset="-128"/>
                <a:cs typeface="+mn-lt"/>
              </a:rPr>
            </a:br>
            <a:endParaRPr lang="en-US" altLang="en-US">
              <a:ea typeface="MS PGothic" pitchFamily="34" charset="-128"/>
              <a:cs typeface="Arial" pitchFamily="34" charset="0"/>
            </a:endParaRPr>
          </a:p>
          <a:p>
            <a:r>
              <a:rPr lang="en-US" altLang="en-US" b="1">
                <a:ea typeface="ＭＳ Ｐゴシック"/>
                <a:cs typeface="Calibri"/>
              </a:rPr>
              <a:t>[Next Slide] </a:t>
            </a:r>
            <a:endParaRPr lang="en-US" altLang="en-US" b="1">
              <a:cs typeface="Calibri"/>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MS PGothic" pitchFamily="34" charset="-128"/>
              </a:defRPr>
            </a:lvl1pPr>
            <a:lvl2pPr marL="721976" indent="-276569" eaLnBrk="0" hangingPunct="0">
              <a:spcBef>
                <a:spcPct val="30000"/>
              </a:spcBef>
              <a:defRPr sz="1300">
                <a:solidFill>
                  <a:schemeClr val="tx1"/>
                </a:solidFill>
                <a:latin typeface="Calibri" pitchFamily="34" charset="0"/>
                <a:ea typeface="MS PGothic" pitchFamily="34" charset="-128"/>
              </a:defRPr>
            </a:lvl2pPr>
            <a:lvl3pPr marL="1111104" indent="-221899" eaLnBrk="0" hangingPunct="0">
              <a:spcBef>
                <a:spcPct val="30000"/>
              </a:spcBef>
              <a:defRPr sz="1300">
                <a:solidFill>
                  <a:schemeClr val="tx1"/>
                </a:solidFill>
                <a:latin typeface="Calibri" pitchFamily="34" charset="0"/>
                <a:ea typeface="MS PGothic" pitchFamily="34" charset="-128"/>
              </a:defRPr>
            </a:lvl3pPr>
            <a:lvl4pPr marL="1554901" indent="-221899" eaLnBrk="0" hangingPunct="0">
              <a:spcBef>
                <a:spcPct val="30000"/>
              </a:spcBef>
              <a:defRPr sz="1300">
                <a:solidFill>
                  <a:schemeClr val="tx1"/>
                </a:solidFill>
                <a:latin typeface="Calibri" pitchFamily="34" charset="0"/>
                <a:ea typeface="MS PGothic" pitchFamily="34" charset="-128"/>
              </a:defRPr>
            </a:lvl4pPr>
            <a:lvl5pPr marL="2000307" indent="-221899" eaLnBrk="0" hangingPunct="0">
              <a:spcBef>
                <a:spcPct val="30000"/>
              </a:spcBef>
              <a:defRPr sz="1300">
                <a:solidFill>
                  <a:schemeClr val="tx1"/>
                </a:solidFill>
                <a:latin typeface="Calibri" pitchFamily="34" charset="0"/>
                <a:ea typeface="MS PGothic" pitchFamily="34" charset="-128"/>
              </a:defRPr>
            </a:lvl5pPr>
            <a:lvl6pPr marL="2463400"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6pPr>
            <a:lvl7pPr marL="2926494"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7pPr>
            <a:lvl8pPr marL="3389587"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8pPr>
            <a:lvl9pPr marL="3852681" indent="-221899" defTabSz="463094"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E718E6EF-51C3-43D3-B6A8-7F481CCB8422}" type="slidenum">
              <a:rPr lang="en-US" altLang="en-US" smtClean="0">
                <a:solidFill>
                  <a:prstClr val="black"/>
                </a:solidFill>
                <a:latin typeface="Arial" pitchFamily="34" charset="0"/>
                <a:ea typeface="ヒラギノ角ゴ Pro W3"/>
                <a:cs typeface="ヒラギノ角ゴ Pro W3"/>
              </a:rPr>
              <a:pPr eaLnBrk="1" hangingPunct="1">
                <a:spcBef>
                  <a:spcPct val="0"/>
                </a:spcBef>
              </a:pPr>
              <a:t>6</a:t>
            </a:fld>
            <a:endParaRPr lang="en-US" altLang="en-US">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60002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Saad</a:t>
            </a:r>
            <a:endParaRPr lang="en-US" b="1"/>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7</a:t>
            </a:fld>
            <a:endParaRPr lang="en-US"/>
          </a:p>
        </p:txBody>
      </p:sp>
    </p:spTree>
    <p:extLst>
      <p:ext uri="{BB962C8B-B14F-4D97-AF65-F5344CB8AC3E}">
        <p14:creationId xmlns:p14="http://schemas.microsoft.com/office/powerpoint/2010/main" val="93113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Saad</a:t>
            </a:r>
          </a:p>
        </p:txBody>
      </p:sp>
    </p:spTree>
    <p:extLst>
      <p:ext uri="{BB962C8B-B14F-4D97-AF65-F5344CB8AC3E}">
        <p14:creationId xmlns:p14="http://schemas.microsoft.com/office/powerpoint/2010/main" val="43264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Dr. Saad:</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9</a:t>
            </a:fld>
            <a:endParaRPr lang="en-US"/>
          </a:p>
        </p:txBody>
      </p:sp>
    </p:spTree>
    <p:extLst>
      <p:ext uri="{BB962C8B-B14F-4D97-AF65-F5344CB8AC3E}">
        <p14:creationId xmlns:p14="http://schemas.microsoft.com/office/powerpoint/2010/main" val="281926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headings with two-column content (42 </a:t>
            </a:r>
            <a:r>
              <a:rPr lang="en-US" err="1"/>
              <a:t>pt</a:t>
            </a:r>
            <a:r>
              <a:rPr lang="en-US"/>
              <a:t>)</a:t>
            </a:r>
          </a:p>
        </p:txBody>
      </p:sp>
      <p:sp>
        <p:nvSpPr>
          <p:cNvPr id="3" name="Content Placeholder 2"/>
          <p:cNvSpPr>
            <a:spLocks noGrp="1"/>
          </p:cNvSpPr>
          <p:nvPr>
            <p:ph sz="half" idx="1"/>
          </p:nvPr>
        </p:nvSpPr>
        <p:spPr>
          <a:xfrm>
            <a:off x="871538" y="1459812"/>
            <a:ext cx="6331367" cy="5635256"/>
          </a:xfrm>
        </p:spPr>
        <p:txBody>
          <a:bodyPr/>
          <a:lstStyle>
            <a:lvl1pPr>
              <a:defRPr sz="2800"/>
            </a:lvl1pPr>
            <a:lvl2pPr>
              <a:defRPr sz="2000"/>
            </a:lvl2pPr>
            <a:lvl3pPr>
              <a:defRPr sz="2000" b="1" i="0"/>
            </a:lvl3pPr>
            <a:lvl4pPr>
              <a:defRPr sz="2000"/>
            </a:lvl4pPr>
            <a:lvl5pPr>
              <a:defRPr sz="20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7508559" y="1459812"/>
            <a:ext cx="6451916" cy="5635256"/>
          </a:xfrm>
        </p:spPr>
        <p:txBody>
          <a:bodyPr/>
          <a:lstStyle>
            <a:lvl1pPr>
              <a:defRPr sz="2800"/>
            </a:lvl1pPr>
            <a:lvl2pPr>
              <a:defRPr sz="2000"/>
            </a:lvl2pPr>
            <a:lvl3pPr>
              <a:defRPr sz="2000" b="1" i="0"/>
            </a:lvl3pPr>
            <a:lvl4pPr>
              <a:defRPr sz="2000"/>
            </a:lvl4pPr>
            <a:lvl5pPr>
              <a:defRPr sz="20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0"/>
          </p:nvPr>
        </p:nvSpPr>
        <p:spPr/>
        <p:txBody>
          <a:bodyPr/>
          <a:lstStyle>
            <a:lvl1pPr>
              <a:defRPr/>
            </a:lvl1pPr>
          </a:lstStyle>
          <a:p>
            <a:pPr>
              <a:defRPr/>
            </a:pPr>
            <a:fld id="{5C55CB19-0F51-D44C-8ABC-AC9C23607997}" type="datetime3">
              <a:rPr lang="en-US" smtClean="0"/>
              <a:pPr>
                <a:defRPr/>
              </a:pPr>
              <a:t>30 November 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78BE2EE2-7183-AB47-AF8B-8AB73401B984}" type="slidenum">
              <a:rPr lang="en-US"/>
              <a:pPr>
                <a:defRPr/>
              </a:pPr>
              <a:t>‹#›</a:t>
            </a:fld>
            <a:endParaRPr lang="en-US"/>
          </a:p>
        </p:txBody>
      </p:sp>
    </p:spTree>
    <p:extLst>
      <p:ext uri="{BB962C8B-B14F-4D97-AF65-F5344CB8AC3E}">
        <p14:creationId xmlns:p14="http://schemas.microsoft.com/office/powerpoint/2010/main" val="138605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839590" y="0"/>
            <a:ext cx="5462154" cy="8265812"/>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rgbClr val="5C6670"/>
                </a:solidFill>
              </a:defRPr>
            </a:lvl1p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lvl1pPr>
              <a:defRPr>
                <a:solidFill>
                  <a:srgbClr val="5C6670"/>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135432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_2">
    <p:spTree>
      <p:nvGrpSpPr>
        <p:cNvPr id="1" name=""/>
        <p:cNvGrpSpPr/>
        <p:nvPr/>
      </p:nvGrpSpPr>
      <p:grpSpPr>
        <a:xfrm>
          <a:off x="0" y="0"/>
          <a:ext cx="0" cy="0"/>
          <a:chOff x="0" y="0"/>
          <a:chExt cx="0" cy="0"/>
        </a:xfrm>
      </p:grpSpPr>
      <p:pic>
        <p:nvPicPr>
          <p:cNvPr id="6" name="Picture 5" descr="GettyImages-66033915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39590" y="0"/>
            <a:ext cx="5501758" cy="8305800"/>
          </a:xfrm>
          <a:prstGeom prst="rect">
            <a:avLst/>
          </a:prstGeom>
        </p:spPr>
      </p:pic>
      <p:sp>
        <p:nvSpPr>
          <p:cNvPr id="8" name="Rectangle 7"/>
          <p:cNvSpPr/>
          <p:nvPr userDrawn="1"/>
        </p:nvSpPr>
        <p:spPr>
          <a:xfrm>
            <a:off x="0" y="1956816"/>
            <a:ext cx="14630400"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325957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_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39591" y="0"/>
            <a:ext cx="5462154" cy="8229600"/>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bg2"/>
                </a:solidFill>
              </a:defRPr>
            </a:lvl1p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lvl1pPr>
              <a:defRPr>
                <a:solidFill>
                  <a:srgbClr val="5C6670"/>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292944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_4">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839590" y="0"/>
            <a:ext cx="5462154"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tx1">
                    <a:lumMod val="65000"/>
                    <a:lumOff val="35000"/>
                  </a:schemeClr>
                </a:solidFill>
              </a:defRPr>
            </a:lvl1p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lvl1pPr>
              <a:defRPr>
                <a:solidFill>
                  <a:srgbClr val="595959"/>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372253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_page">
    <p:spTree>
      <p:nvGrpSpPr>
        <p:cNvPr id="1" name=""/>
        <p:cNvGrpSpPr/>
        <p:nvPr/>
      </p:nvGrpSpPr>
      <p:grpSpPr>
        <a:xfrm>
          <a:off x="0" y="0"/>
          <a:ext cx="0" cy="0"/>
          <a:chOff x="0" y="0"/>
          <a:chExt cx="0" cy="0"/>
        </a:xfrm>
      </p:grpSpPr>
      <p:sp>
        <p:nvSpPr>
          <p:cNvPr id="4" name="Rectangle 3"/>
          <p:cNvSpPr/>
          <p:nvPr userDrawn="1"/>
        </p:nvSpPr>
        <p:spPr>
          <a:xfrm>
            <a:off x="0" y="-1"/>
            <a:ext cx="14630400" cy="8361910"/>
          </a:xfrm>
          <a:prstGeom prst="rect">
            <a:avLst/>
          </a:prstGeom>
          <a:solidFill>
            <a:srgbClr val="00B0CA"/>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sp>
        <p:nvSpPr>
          <p:cNvPr id="5" name="Text Placeholder 4"/>
          <p:cNvSpPr>
            <a:spLocks noGrp="1"/>
          </p:cNvSpPr>
          <p:nvPr>
            <p:ph type="body" sz="quarter" idx="3" hasCustomPrompt="1"/>
          </p:nvPr>
        </p:nvSpPr>
        <p:spPr>
          <a:xfrm>
            <a:off x="871537" y="4078033"/>
            <a:ext cx="13088938" cy="1882500"/>
          </a:xfrm>
        </p:spPr>
        <p:txBody>
          <a:bodyPr>
            <a:noAutofit/>
          </a:bodyPr>
          <a:lstStyle>
            <a:lvl1pPr marL="0" indent="0">
              <a:buNone/>
              <a:defRPr sz="3400" b="1" baseline="0">
                <a:solidFill>
                  <a:srgbClr val="FFFFFF"/>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Arial subhead 34 </a:t>
            </a:r>
            <a:r>
              <a:rPr lang="en-US" err="1"/>
              <a:t>pt</a:t>
            </a:r>
            <a:endParaRPr lang="en-US"/>
          </a:p>
        </p:txBody>
      </p:sp>
      <p:sp>
        <p:nvSpPr>
          <p:cNvPr id="9" name="Title Placeholder 1"/>
          <p:cNvSpPr>
            <a:spLocks noGrp="1"/>
          </p:cNvSpPr>
          <p:nvPr>
            <p:ph type="title" hasCustomPrompt="1"/>
          </p:nvPr>
        </p:nvSpPr>
        <p:spPr bwMode="auto">
          <a:xfrm>
            <a:off x="871542" y="2428159"/>
            <a:ext cx="13088934" cy="1649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4500">
                <a:solidFill>
                  <a:schemeClr val="bg1"/>
                </a:solidFill>
              </a:defRPr>
            </a:lvl1pPr>
          </a:lstStyle>
          <a:p>
            <a:pPr lvl="0"/>
            <a:r>
              <a:rPr lang="en-US"/>
              <a:t>Arial header 45 </a:t>
            </a:r>
            <a:r>
              <a:rPr lang="en-US" err="1"/>
              <a:t>pt</a:t>
            </a:r>
            <a:r>
              <a:rPr lang="en-US"/>
              <a:t> </a:t>
            </a:r>
            <a:br>
              <a:rPr lang="en-US"/>
            </a:br>
            <a:r>
              <a:rPr lang="en-US"/>
              <a:t>Can go to two lines if needed.</a:t>
            </a:r>
          </a:p>
        </p:txBody>
      </p:sp>
      <p:sp>
        <p:nvSpPr>
          <p:cNvPr id="7" name="Footer Placeholder 7"/>
          <p:cNvSpPr>
            <a:spLocks noGrp="1"/>
          </p:cNvSpPr>
          <p:nvPr>
            <p:ph type="ftr" sz="quarter" idx="10"/>
          </p:nvPr>
        </p:nvSpPr>
        <p:spPr/>
        <p:txBody>
          <a:bodyPr/>
          <a:lstStyle>
            <a:lvl1pPr>
              <a:defRPr>
                <a:solidFill>
                  <a:srgbClr val="FFFFFF"/>
                </a:solidFill>
              </a:defRPr>
            </a:lvl1pPr>
          </a:lstStyle>
          <a:p>
            <a:pPr>
              <a:defRPr/>
            </a:pPr>
            <a:fld id="{2C7F3419-2A62-0B49-BEED-DF2A8F120DC6}" type="datetime3">
              <a:rPr lang="en-US" smtClean="0"/>
              <a:pPr>
                <a:defRPr/>
              </a:pPr>
              <a:t>30 November 2023</a:t>
            </a:fld>
            <a:endParaRPr lang="en-US"/>
          </a:p>
        </p:txBody>
      </p:sp>
      <p:sp>
        <p:nvSpPr>
          <p:cNvPr id="8" name="Slide Number Placeholder 8"/>
          <p:cNvSpPr>
            <a:spLocks noGrp="1"/>
          </p:cNvSpPr>
          <p:nvPr>
            <p:ph type="sldNum" sz="quarter" idx="11"/>
          </p:nvPr>
        </p:nvSpPr>
        <p:spPr/>
        <p:txBody>
          <a:bodyPr/>
          <a:lstStyle>
            <a:lvl1pPr>
              <a:defRPr>
                <a:solidFill>
                  <a:srgbClr val="FFFFFF"/>
                </a:solidFill>
              </a:defRPr>
            </a:lvl1pPr>
          </a:lstStyle>
          <a:p>
            <a:pPr>
              <a:defRPr/>
            </a:pPr>
            <a:fld id="{59FEBEFA-921A-6847-83BF-E163EAAD5185}" type="slidenum">
              <a:rPr lang="en-US"/>
              <a:pPr>
                <a:defRPr/>
              </a:pPr>
              <a:t>‹#›</a:t>
            </a:fld>
            <a:endParaRPr lang="en-US"/>
          </a:p>
        </p:txBody>
      </p:sp>
      <p:sp>
        <p:nvSpPr>
          <p:cNvPr id="11" name="Footer Placeholder 4"/>
          <p:cNvSpPr txBox="1">
            <a:spLocks/>
          </p:cNvSpPr>
          <p:nvPr userDrawn="1"/>
        </p:nvSpPr>
        <p:spPr>
          <a:xfrm>
            <a:off x="871537" y="7516811"/>
            <a:ext cx="4059869"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a:solidFill>
                  <a:schemeClr val="bg1"/>
                </a:solidFill>
              </a:rPr>
              <a:t>© College of American Pathologists.</a:t>
            </a:r>
          </a:p>
        </p:txBody>
      </p:sp>
    </p:spTree>
    <p:extLst>
      <p:ext uri="{BB962C8B-B14F-4D97-AF65-F5344CB8AC3E}">
        <p14:creationId xmlns:p14="http://schemas.microsoft.com/office/powerpoint/2010/main" val="1644366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and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sz="half" idx="1"/>
          </p:nvPr>
        </p:nvSpPr>
        <p:spPr>
          <a:xfrm>
            <a:off x="871539" y="1737360"/>
            <a:ext cx="13027342" cy="5097228"/>
          </a:xfrm>
        </p:spPr>
        <p:txBody>
          <a:bodyPr anchorCtr="1">
            <a:normAutofit/>
          </a:bodyPr>
          <a:lstStyle>
            <a:lvl1pPr marL="0" indent="0" algn="ctr">
              <a:lnSpc>
                <a:spcPct val="110000"/>
              </a:lnSpc>
              <a:buNone/>
              <a:defRPr sz="2800">
                <a:solidFill>
                  <a:schemeClr val="tx1">
                    <a:lumMod val="65000"/>
                    <a:lumOff val="35000"/>
                  </a:schemeClr>
                </a:solidFill>
              </a:defRPr>
            </a:lvl1pPr>
            <a:lvl2pPr marL="0" indent="0" algn="ctr">
              <a:buNone/>
              <a:defRPr sz="18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p:txBody>
      </p:sp>
      <p:sp>
        <p:nvSpPr>
          <p:cNvPr id="4" name="Footer Placeholder 4"/>
          <p:cNvSpPr>
            <a:spLocks noGrp="1"/>
          </p:cNvSpPr>
          <p:nvPr>
            <p:ph type="ftr" sz="quarter" idx="10"/>
          </p:nvPr>
        </p:nvSpPr>
        <p:spPr/>
        <p:txBody>
          <a:bodyPr/>
          <a:lstStyle>
            <a:lvl1pPr>
              <a:defRPr/>
            </a:lvl1pPr>
          </a:lstStyle>
          <a:p>
            <a:pPr>
              <a:defRPr/>
            </a:pPr>
            <a:fld id="{3E118D4C-F8A1-5C49-B440-9C6822CE0648}"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BC929E2-6128-8D4A-B850-7756A0B31E92}" type="slidenum">
              <a:rPr lang="en-US"/>
              <a:pPr>
                <a:defRPr/>
              </a:pPr>
              <a:t>‹#›</a:t>
            </a:fld>
            <a:endParaRPr lang="en-US"/>
          </a:p>
        </p:txBody>
      </p:sp>
    </p:spTree>
    <p:extLst>
      <p:ext uri="{BB962C8B-B14F-4D97-AF65-F5344CB8AC3E}">
        <p14:creationId xmlns:p14="http://schemas.microsoft.com/office/powerpoint/2010/main" val="321526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fld id="{C24592C7-5EDE-454C-BCBD-4E829283608E}" type="datetime3">
              <a:rPr lang="en-US" smtClean="0"/>
              <a:pPr>
                <a:defRPr/>
              </a:pPr>
              <a:t>30 November 2023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B920CE59-D26A-E440-A58A-C71728743122}" type="slidenum">
              <a:rPr lang="en-US"/>
              <a:pPr>
                <a:defRPr/>
              </a:pPr>
              <a:t>‹#›</a:t>
            </a:fld>
            <a:endParaRPr lang="en-US"/>
          </a:p>
        </p:txBody>
      </p:sp>
      <p:sp>
        <p:nvSpPr>
          <p:cNvPr id="9" name="Text Placeholder 8"/>
          <p:cNvSpPr>
            <a:spLocks noGrp="1"/>
          </p:cNvSpPr>
          <p:nvPr>
            <p:ph type="body" sz="quarter" idx="13" hasCustomPrompt="1"/>
          </p:nvPr>
        </p:nvSpPr>
        <p:spPr>
          <a:xfrm>
            <a:off x="0" y="5707063"/>
            <a:ext cx="14277474" cy="1100137"/>
          </a:xfrm>
        </p:spPr>
        <p:txBody>
          <a:bodyPr/>
          <a:lstStyle>
            <a:lvl1pPr marL="0" indent="0" algn="ctr" defTabSz="653110" fontAlgn="auto">
              <a:lnSpc>
                <a:spcPct val="300000"/>
              </a:lnSpc>
              <a:spcBef>
                <a:spcPts val="0"/>
              </a:spcBef>
              <a:spcAft>
                <a:spcPts val="0"/>
              </a:spcAft>
              <a:buNone/>
              <a:defRPr sz="2400" b="0" i="0" u="none" strike="noStrike" baseline="0">
                <a:effectLst/>
                <a:latin typeface="+mn-lt"/>
              </a:defRPr>
            </a:lvl1pPr>
          </a:lstStyle>
          <a:p>
            <a:pPr algn="ctr" defTabSz="653110" fontAlgn="auto">
              <a:lnSpc>
                <a:spcPct val="150000"/>
              </a:lnSpc>
              <a:spcBef>
                <a:spcPts val="0"/>
              </a:spcBef>
              <a:spcAft>
                <a:spcPts val="0"/>
              </a:spcAft>
              <a:defRPr/>
            </a:pPr>
            <a:r>
              <a:rPr lang="en-US" b="1" kern="1200">
                <a:solidFill>
                  <a:schemeClr val="bg1">
                    <a:lumMod val="50000"/>
                  </a:schemeClr>
                </a:solidFill>
                <a:latin typeface="Arial" charset="0"/>
                <a:ea typeface="ヒラギノ角ゴ Pro W3" charset="0"/>
                <a:cs typeface="ヒラギノ角ゴ Pro W3" charset="0"/>
              </a:rPr>
              <a:t>Name, Arial bold, gray, 24 </a:t>
            </a:r>
            <a:r>
              <a:rPr lang="en-US" b="1" kern="1200" err="1">
                <a:solidFill>
                  <a:schemeClr val="bg1">
                    <a:lumMod val="50000"/>
                  </a:schemeClr>
                </a:solidFill>
                <a:latin typeface="Arial" charset="0"/>
                <a:ea typeface="ヒラギノ角ゴ Pro W3" charset="0"/>
                <a:cs typeface="ヒラギノ角ゴ Pro W3" charset="0"/>
              </a:rPr>
              <a:t>pt</a:t>
            </a:r>
            <a:endParaRPr lang="en-US" b="1" kern="1200">
              <a:solidFill>
                <a:schemeClr val="bg1">
                  <a:lumMod val="50000"/>
                </a:schemeClr>
              </a:solidFill>
              <a:latin typeface="Arial" charset="0"/>
              <a:ea typeface="ヒラギノ角ゴ Pro W3" charset="0"/>
              <a:cs typeface="ヒラギノ角ゴ Pro W3" charset="0"/>
            </a:endParaRPr>
          </a:p>
          <a:p>
            <a:pPr algn="ctr" defTabSz="653110" fontAlgn="auto">
              <a:lnSpc>
                <a:spcPct val="150000"/>
              </a:lnSpc>
              <a:spcBef>
                <a:spcPts val="0"/>
              </a:spcBef>
              <a:spcAft>
                <a:spcPts val="0"/>
              </a:spcAft>
              <a:defRPr/>
            </a:pPr>
            <a:r>
              <a:rPr lang="en-US" kern="1200">
                <a:solidFill>
                  <a:schemeClr val="bg1">
                    <a:lumMod val="50000"/>
                  </a:schemeClr>
                </a:solidFill>
                <a:latin typeface="Arial" charset="0"/>
                <a:ea typeface="ヒラギノ角ゴ Pro W3" charset="0"/>
                <a:cs typeface="ヒラギノ角ゴ Pro W3" charset="0"/>
              </a:rPr>
              <a:t>Title and Credentials, Arial, gray, 24 </a:t>
            </a:r>
            <a:r>
              <a:rPr lang="en-US" kern="1200" err="1">
                <a:solidFill>
                  <a:schemeClr val="bg1">
                    <a:lumMod val="50000"/>
                  </a:schemeClr>
                </a:solidFill>
                <a:latin typeface="Arial" charset="0"/>
                <a:ea typeface="ヒラギノ角ゴ Pro W3" charset="0"/>
                <a:cs typeface="ヒラギノ角ゴ Pro W3" charset="0"/>
              </a:rPr>
              <a:t>pt</a:t>
            </a:r>
            <a:endParaRPr lang="en-US"/>
          </a:p>
          <a:p>
            <a:pPr lvl="0"/>
            <a:endParaRPr lang="en-US"/>
          </a:p>
        </p:txBody>
      </p:sp>
      <p:sp>
        <p:nvSpPr>
          <p:cNvPr id="6" name="Text Placeholder 5"/>
          <p:cNvSpPr>
            <a:spLocks noGrp="1"/>
          </p:cNvSpPr>
          <p:nvPr>
            <p:ph type="body" sz="quarter" idx="14" hasCustomPrompt="1"/>
          </p:nvPr>
        </p:nvSpPr>
        <p:spPr>
          <a:xfrm>
            <a:off x="0" y="417513"/>
            <a:ext cx="14277975" cy="5005387"/>
          </a:xfrm>
        </p:spPr>
        <p:txBody>
          <a:bodyPr anchor="ctr"/>
          <a:lstStyle>
            <a:lvl1pPr marL="0" indent="0" algn="ctr">
              <a:lnSpc>
                <a:spcPct val="100000"/>
              </a:lnSpc>
              <a:buNone/>
              <a:defRPr sz="3600" i="1">
                <a:solidFill>
                  <a:srgbClr val="595959"/>
                </a:solidFill>
              </a:defRPr>
            </a:lvl1pPr>
            <a:lvl2pPr marL="654050" indent="0">
              <a:buNone/>
              <a:defRPr sz="4800" i="1"/>
            </a:lvl2pPr>
            <a:lvl3pPr marL="1306512" indent="0">
              <a:buNone/>
              <a:defRPr sz="4800" i="1"/>
            </a:lvl3pPr>
            <a:lvl4pPr marL="1958975" indent="0">
              <a:buNone/>
              <a:defRPr sz="4800" i="1"/>
            </a:lvl4pPr>
            <a:lvl5pPr marL="2613025" indent="0">
              <a:buNone/>
              <a:defRPr sz="4800" i="1"/>
            </a:lvl5pPr>
          </a:lstStyle>
          <a:p>
            <a:pPr lvl="0"/>
            <a:r>
              <a:rPr lang="en-US"/>
              <a:t>“To set off a quotation, use Arial bold italics, </a:t>
            </a:r>
          </a:p>
          <a:p>
            <a:pPr lvl="0"/>
            <a:r>
              <a:rPr lang="en-US"/>
              <a:t>36 </a:t>
            </a:r>
            <a:r>
              <a:rPr lang="en-US" err="1"/>
              <a:t>pt</a:t>
            </a:r>
            <a:r>
              <a:rPr lang="en-US"/>
              <a:t>, sentence case, and use blue bold to emphasize.”</a:t>
            </a:r>
          </a:p>
        </p:txBody>
      </p:sp>
    </p:spTree>
    <p:extLst>
      <p:ext uri="{BB962C8B-B14F-4D97-AF65-F5344CB8AC3E}">
        <p14:creationId xmlns:p14="http://schemas.microsoft.com/office/powerpoint/2010/main" val="24441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header 42 </a:t>
            </a:r>
            <a:r>
              <a:rPr lang="en-US" err="1"/>
              <a:t>pt</a:t>
            </a:r>
            <a:endParaRPr lang="en-US"/>
          </a:p>
        </p:txBody>
      </p:sp>
      <p:sp>
        <p:nvSpPr>
          <p:cNvPr id="3" name="Footer Placeholder 4"/>
          <p:cNvSpPr>
            <a:spLocks noGrp="1"/>
          </p:cNvSpPr>
          <p:nvPr>
            <p:ph type="ftr" sz="quarter" idx="10"/>
          </p:nvPr>
        </p:nvSpPr>
        <p:spPr/>
        <p:txBody>
          <a:bodyPr/>
          <a:lstStyle>
            <a:lvl1pPr>
              <a:defRPr/>
            </a:lvl1pPr>
          </a:lstStyle>
          <a:p>
            <a:pPr>
              <a:defRPr/>
            </a:pPr>
            <a:fld id="{AE5A9090-77F0-0242-AD9E-B015A340AB3A}" type="datetime3">
              <a:rPr lang="en-US" smtClean="0"/>
              <a:pPr>
                <a:defRPr/>
              </a:pPr>
              <a:t>30 November 2023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B920CE59-D26A-E440-A58A-C71728743122}" type="slidenum">
              <a:rPr lang="en-US"/>
              <a:pPr>
                <a:defRPr/>
              </a:pPr>
              <a:t>‹#›</a:t>
            </a:fld>
            <a:endParaRPr lang="en-US"/>
          </a:p>
        </p:txBody>
      </p:sp>
    </p:spTree>
    <p:extLst>
      <p:ext uri="{BB962C8B-B14F-4D97-AF65-F5344CB8AC3E}">
        <p14:creationId xmlns:p14="http://schemas.microsoft.com/office/powerpoint/2010/main" val="370108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headings with two-column content (42 </a:t>
            </a:r>
            <a:r>
              <a:rPr lang="en-US" err="1"/>
              <a:t>pt</a:t>
            </a:r>
            <a:r>
              <a:rPr lang="en-US"/>
              <a:t>)</a:t>
            </a:r>
          </a:p>
        </p:txBody>
      </p:sp>
      <p:sp>
        <p:nvSpPr>
          <p:cNvPr id="3" name="Content Placeholder 2"/>
          <p:cNvSpPr>
            <a:spLocks noGrp="1"/>
          </p:cNvSpPr>
          <p:nvPr>
            <p:ph sz="half" idx="1"/>
          </p:nvPr>
        </p:nvSpPr>
        <p:spPr>
          <a:xfrm>
            <a:off x="871537" y="1459811"/>
            <a:ext cx="6331367" cy="5635256"/>
          </a:xfrm>
        </p:spPr>
        <p:txBody>
          <a:bodyPr/>
          <a:lstStyle>
            <a:lvl1pPr>
              <a:defRPr sz="2800"/>
            </a:lvl1pPr>
            <a:lvl2pPr>
              <a:defRPr sz="2000"/>
            </a:lvl2pPr>
            <a:lvl3pPr>
              <a:defRPr sz="2000" b="1" i="0"/>
            </a:lvl3pPr>
            <a:lvl4pPr>
              <a:defRPr sz="2000"/>
            </a:lvl4pPr>
            <a:lvl5pPr>
              <a:defRPr sz="20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7508558" y="1459811"/>
            <a:ext cx="6451916" cy="5635256"/>
          </a:xfrm>
        </p:spPr>
        <p:txBody>
          <a:bodyPr/>
          <a:lstStyle>
            <a:lvl1pPr>
              <a:defRPr sz="2800"/>
            </a:lvl1pPr>
            <a:lvl2pPr>
              <a:defRPr sz="2000"/>
            </a:lvl2pPr>
            <a:lvl3pPr>
              <a:defRPr sz="2000" b="1" i="0"/>
            </a:lvl3pPr>
            <a:lvl4pPr>
              <a:defRPr sz="2000"/>
            </a:lvl4pPr>
            <a:lvl5pPr>
              <a:defRPr sz="20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0"/>
          </p:nvPr>
        </p:nvSpPr>
        <p:spPr/>
        <p:txBody>
          <a:bodyPr/>
          <a:lstStyle>
            <a:lvl1pPr>
              <a:defRPr/>
            </a:lvl1pPr>
          </a:lstStyle>
          <a:p>
            <a:pPr>
              <a:defRPr/>
            </a:pPr>
            <a:fld id="{5C55CB19-0F51-D44C-8ABC-AC9C23607997}" type="datetime3">
              <a:rPr lang="en-US" smtClean="0"/>
              <a:pPr>
                <a:defRPr/>
              </a:pPr>
              <a:t>30 November 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78BE2EE2-7183-AB47-AF8B-8AB73401B984}" type="slidenum">
              <a:rPr lang="en-US"/>
              <a:pPr>
                <a:defRPr/>
              </a:pPr>
              <a:t>‹#›</a:t>
            </a:fld>
            <a:endParaRPr lang="en-US"/>
          </a:p>
        </p:txBody>
      </p:sp>
    </p:spTree>
    <p:extLst>
      <p:ext uri="{BB962C8B-B14F-4D97-AF65-F5344CB8AC3E}">
        <p14:creationId xmlns:p14="http://schemas.microsoft.com/office/powerpoint/2010/main" val="317742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7496735" y="0"/>
            <a:ext cx="6779423" cy="8229600"/>
          </a:xfrm>
          <a:solidFill>
            <a:schemeClr val="accent1"/>
          </a:solidFill>
        </p:spPr>
        <p:txBody>
          <a:bodyPr/>
          <a:lstStyle/>
          <a:p>
            <a:pPr lvl="0"/>
            <a:r>
              <a:rPr lang="en-US" noProof="0"/>
              <a:t>Click icon to add picture</a:t>
            </a:r>
          </a:p>
        </p:txBody>
      </p:sp>
      <p:sp>
        <p:nvSpPr>
          <p:cNvPr id="2" name="Title 1"/>
          <p:cNvSpPr>
            <a:spLocks noGrp="1"/>
          </p:cNvSpPr>
          <p:nvPr>
            <p:ph type="title" hasCustomPrompt="1"/>
          </p:nvPr>
        </p:nvSpPr>
        <p:spPr>
          <a:xfrm>
            <a:off x="871538" y="465137"/>
            <a:ext cx="6523873" cy="1474863"/>
          </a:xfrm>
        </p:spPr>
        <p:txBody>
          <a:bodyPr/>
          <a:lstStyle>
            <a:lvl1pPr>
              <a:defRPr sz="4200"/>
            </a:lvl1pPr>
          </a:lstStyle>
          <a:p>
            <a:r>
              <a:rPr lang="en-US"/>
              <a:t>Arial headings large photo pages (42 </a:t>
            </a:r>
            <a:r>
              <a:rPr lang="en-US" err="1"/>
              <a:t>pt</a:t>
            </a:r>
            <a:r>
              <a:rPr lang="en-US"/>
              <a:t>)</a:t>
            </a:r>
          </a:p>
        </p:txBody>
      </p:sp>
      <p:sp>
        <p:nvSpPr>
          <p:cNvPr id="6" name="Text Placeholder 5"/>
          <p:cNvSpPr>
            <a:spLocks noGrp="1"/>
          </p:cNvSpPr>
          <p:nvPr>
            <p:ph type="body" sz="quarter" idx="12"/>
          </p:nvPr>
        </p:nvSpPr>
        <p:spPr>
          <a:xfrm>
            <a:off x="871538" y="2197767"/>
            <a:ext cx="6523873" cy="5061277"/>
          </a:xfrm>
        </p:spPr>
        <p:txBody>
          <a:bodyPr/>
          <a:lstStyle/>
          <a:p>
            <a:pPr lvl="0"/>
            <a:r>
              <a:rPr lang="en-US"/>
              <a:t>Edit Master text styles</a:t>
            </a:r>
          </a:p>
          <a:p>
            <a:pPr lvl="1"/>
            <a:r>
              <a:rPr lang="en-US"/>
              <a:t>Second level</a:t>
            </a:r>
          </a:p>
          <a:p>
            <a:pPr lvl="2"/>
            <a:r>
              <a:rPr lang="en-US"/>
              <a:t>Third level</a:t>
            </a:r>
          </a:p>
        </p:txBody>
      </p:sp>
      <p:sp>
        <p:nvSpPr>
          <p:cNvPr id="11" name="Text Placeholder 10"/>
          <p:cNvSpPr>
            <a:spLocks noGrp="1"/>
          </p:cNvSpPr>
          <p:nvPr>
            <p:ph type="body" sz="quarter" idx="14" hasCustomPrompt="1"/>
          </p:nvPr>
        </p:nvSpPr>
        <p:spPr>
          <a:xfrm>
            <a:off x="8198147" y="6254575"/>
            <a:ext cx="3881557" cy="988696"/>
          </a:xfrm>
        </p:spPr>
        <p:txBody>
          <a:bodyPr>
            <a:noAutofit/>
          </a:bodyPr>
          <a:lstStyle>
            <a:lvl1pPr marL="0" indent="0">
              <a:buNone/>
              <a:defRPr sz="1800">
                <a:solidFill>
                  <a:schemeClr val="bg1"/>
                </a:solidFill>
              </a:defRPr>
            </a:lvl1pPr>
          </a:lstStyle>
          <a:p>
            <a:pPr marL="0" marR="0" lvl="0" indent="0" algn="l" defTabSz="652463" rtl="0" eaLnBrk="1" fontAlgn="base" latinLnBrk="0" hangingPunct="1">
              <a:lnSpc>
                <a:spcPct val="130000"/>
              </a:lnSpc>
              <a:spcBef>
                <a:spcPct val="20000"/>
              </a:spcBef>
              <a:spcAft>
                <a:spcPct val="0"/>
              </a:spcAft>
              <a:buClr>
                <a:schemeClr val="tx2"/>
              </a:buClr>
              <a:buSzTx/>
              <a:buFont typeface="Arial" charset="0"/>
              <a:buNone/>
              <a:tabLst/>
              <a:defRPr/>
            </a:pPr>
            <a:r>
              <a:rPr lang="en-US" sz="1400">
                <a:solidFill>
                  <a:schemeClr val="bg1"/>
                </a:solidFill>
                <a:latin typeface="Arial" charset="0"/>
              </a:rPr>
              <a:t>Captions: Arial bold white, 16 </a:t>
            </a:r>
            <a:r>
              <a:rPr lang="en-US" sz="1400" err="1">
                <a:solidFill>
                  <a:schemeClr val="bg1"/>
                </a:solidFill>
                <a:latin typeface="Arial" charset="0"/>
              </a:rPr>
              <a:t>pt</a:t>
            </a:r>
            <a:br>
              <a:rPr lang="en-US" sz="1400">
                <a:solidFill>
                  <a:schemeClr val="bg1"/>
                </a:solidFill>
                <a:latin typeface="Arial" charset="0"/>
              </a:rPr>
            </a:br>
            <a:r>
              <a:rPr lang="en-US" sz="1400">
                <a:solidFill>
                  <a:schemeClr val="bg1"/>
                </a:solidFill>
                <a:latin typeface="Arial" charset="0"/>
              </a:rPr>
              <a:t>Captions: Arial bold white, 16 </a:t>
            </a:r>
            <a:r>
              <a:rPr lang="en-US" sz="1400" err="1">
                <a:solidFill>
                  <a:schemeClr val="bg1"/>
                </a:solidFill>
                <a:latin typeface="Arial" charset="0"/>
              </a:rPr>
              <a:t>pt</a:t>
            </a:r>
            <a:r>
              <a:rPr lang="en-US" sz="1400">
                <a:solidFill>
                  <a:schemeClr val="bg1"/>
                </a:solidFill>
                <a:latin typeface="Arial" charset="0"/>
              </a:rPr>
              <a:t> </a:t>
            </a:r>
            <a:br>
              <a:rPr lang="en-US" sz="1400">
                <a:solidFill>
                  <a:schemeClr val="bg1"/>
                </a:solidFill>
                <a:latin typeface="Arial" charset="0"/>
              </a:rPr>
            </a:br>
            <a:br>
              <a:rPr lang="en-US">
                <a:solidFill>
                  <a:schemeClr val="bg1"/>
                </a:solidFill>
                <a:latin typeface="Arial" charset="0"/>
              </a:rPr>
            </a:br>
            <a:endParaRPr lang="en-US">
              <a:solidFill>
                <a:schemeClr val="bg1"/>
              </a:solidFill>
              <a:latin typeface="Arial" charset="0"/>
            </a:endParaRPr>
          </a:p>
        </p:txBody>
      </p:sp>
      <p:sp>
        <p:nvSpPr>
          <p:cNvPr id="7" name="Footer Placeholder 4"/>
          <p:cNvSpPr>
            <a:spLocks noGrp="1"/>
          </p:cNvSpPr>
          <p:nvPr>
            <p:ph type="ftr" sz="quarter" idx="15"/>
          </p:nvPr>
        </p:nvSpPr>
        <p:spPr/>
        <p:txBody>
          <a:bodyPr/>
          <a:lstStyle>
            <a:lvl1pPr>
              <a:defRPr>
                <a:solidFill>
                  <a:srgbClr val="595959"/>
                </a:solidFill>
              </a:defRPr>
            </a:lvl1pPr>
          </a:lstStyle>
          <a:p>
            <a:pPr>
              <a:defRPr/>
            </a:pPr>
            <a:fld id="{D402B1D3-C40B-4249-85D3-04B4E04C795E}" type="datetime3">
              <a:rPr lang="en-US" smtClean="0"/>
              <a:pPr>
                <a:defRPr/>
              </a:pPr>
              <a:t>30 November 2023</a:t>
            </a:fld>
            <a:endParaRPr lang="en-US"/>
          </a:p>
        </p:txBody>
      </p:sp>
      <p:sp>
        <p:nvSpPr>
          <p:cNvPr id="9" name="Slide Number Placeholder 5"/>
          <p:cNvSpPr>
            <a:spLocks noGrp="1"/>
          </p:cNvSpPr>
          <p:nvPr>
            <p:ph type="sldNum" sz="quarter" idx="16"/>
          </p:nvPr>
        </p:nvSpPr>
        <p:spPr/>
        <p:txBody>
          <a:bodyPr/>
          <a:lstStyle>
            <a:lvl1pPr>
              <a:defRPr>
                <a:solidFill>
                  <a:srgbClr val="595959"/>
                </a:solidFill>
              </a:defRPr>
            </a:lvl1pPr>
          </a:lstStyle>
          <a:p>
            <a:pPr>
              <a:defRPr/>
            </a:pPr>
            <a:fld id="{E40E4D0C-D621-8746-B3FA-F893B25404BB}" type="slidenum">
              <a:rPr lang="en-US" smtClean="0"/>
              <a:pPr>
                <a:defRPr/>
              </a:pPr>
              <a:t>‹#›</a:t>
            </a:fld>
            <a:endParaRPr lang="en-US"/>
          </a:p>
        </p:txBody>
      </p:sp>
    </p:spTree>
    <p:extLst>
      <p:ext uri="{BB962C8B-B14F-4D97-AF65-F5344CB8AC3E}">
        <p14:creationId xmlns:p14="http://schemas.microsoft.com/office/powerpoint/2010/main" val="211060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text_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539" y="465137"/>
            <a:ext cx="6523873" cy="1474864"/>
          </a:xfrm>
        </p:spPr>
        <p:txBody>
          <a:bodyPr/>
          <a:lstStyle>
            <a:lvl1pPr>
              <a:defRPr sz="4200"/>
            </a:lvl1pPr>
          </a:lstStyle>
          <a:p>
            <a:r>
              <a:rPr lang="en-US"/>
              <a:t>Arial headings for image pages (42 </a:t>
            </a:r>
            <a:r>
              <a:rPr lang="en-US" err="1"/>
              <a:t>pt</a:t>
            </a:r>
            <a:r>
              <a:rPr lang="en-US"/>
              <a:t>)</a:t>
            </a:r>
          </a:p>
        </p:txBody>
      </p:sp>
      <p:sp>
        <p:nvSpPr>
          <p:cNvPr id="7" name="Footer Placeholder 4"/>
          <p:cNvSpPr>
            <a:spLocks noGrp="1"/>
          </p:cNvSpPr>
          <p:nvPr>
            <p:ph type="ftr" sz="quarter" idx="15"/>
          </p:nvPr>
        </p:nvSpPr>
        <p:spPr/>
        <p:txBody>
          <a:bodyPr/>
          <a:lstStyle>
            <a:lvl1pPr>
              <a:defRPr/>
            </a:lvl1pPr>
          </a:lstStyle>
          <a:p>
            <a:pPr>
              <a:defRPr/>
            </a:pPr>
            <a:fld id="{2ED8C127-46BD-0148-A4EA-8C3B3309BA74}" type="datetime3">
              <a:rPr lang="en-US" smtClean="0"/>
              <a:pPr>
                <a:defRPr/>
              </a:pPr>
              <a:t>30 November 2023</a:t>
            </a:fld>
            <a:endParaRPr lang="en-US"/>
          </a:p>
        </p:txBody>
      </p:sp>
      <p:sp>
        <p:nvSpPr>
          <p:cNvPr id="9" name="Slide Number Placeholder 5"/>
          <p:cNvSpPr>
            <a:spLocks noGrp="1"/>
          </p:cNvSpPr>
          <p:nvPr>
            <p:ph type="sldNum" sz="quarter" idx="16"/>
          </p:nvPr>
        </p:nvSpPr>
        <p:spPr/>
        <p:txBody>
          <a:bodyPr/>
          <a:lstStyle>
            <a:lvl1pPr>
              <a:defRPr>
                <a:solidFill>
                  <a:schemeClr val="accent6"/>
                </a:solidFill>
              </a:defRPr>
            </a:lvl1pPr>
          </a:lstStyle>
          <a:p>
            <a:pPr>
              <a:defRPr/>
            </a:pPr>
            <a:fld id="{E40E4D0C-D621-8746-B3FA-F893B25404BB}" type="slidenum">
              <a:rPr lang="en-US"/>
              <a:pPr>
                <a:defRPr/>
              </a:pPr>
              <a:t>‹#›</a:t>
            </a:fld>
            <a:endParaRPr lang="en-US"/>
          </a:p>
        </p:txBody>
      </p:sp>
      <p:sp>
        <p:nvSpPr>
          <p:cNvPr id="17" name="Picture Placeholder 7"/>
          <p:cNvSpPr>
            <a:spLocks noGrp="1"/>
          </p:cNvSpPr>
          <p:nvPr>
            <p:ph type="pic" sz="quarter" idx="13"/>
          </p:nvPr>
        </p:nvSpPr>
        <p:spPr>
          <a:xfrm>
            <a:off x="9203837" y="2197768"/>
            <a:ext cx="4002556" cy="4234225"/>
          </a:xfrm>
          <a:solidFill>
            <a:schemeClr val="accent1"/>
          </a:solidFill>
        </p:spPr>
        <p:txBody>
          <a:bodyPr rtlCol="0">
            <a:normAutofit/>
          </a:bodyPr>
          <a:lstStyle/>
          <a:p>
            <a:pPr lvl="0"/>
            <a:r>
              <a:rPr lang="en-US" noProof="0"/>
              <a:t>Click icon to add picture</a:t>
            </a:r>
          </a:p>
        </p:txBody>
      </p:sp>
      <p:sp>
        <p:nvSpPr>
          <p:cNvPr id="8" name="Text Placeholder 5"/>
          <p:cNvSpPr>
            <a:spLocks noGrp="1"/>
          </p:cNvSpPr>
          <p:nvPr>
            <p:ph type="body" sz="quarter" idx="12"/>
          </p:nvPr>
        </p:nvSpPr>
        <p:spPr>
          <a:xfrm>
            <a:off x="871539" y="2197768"/>
            <a:ext cx="6523873" cy="506127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9932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_text_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538" y="465137"/>
            <a:ext cx="6523873" cy="1474863"/>
          </a:xfrm>
        </p:spPr>
        <p:txBody>
          <a:bodyPr/>
          <a:lstStyle>
            <a:lvl1pPr>
              <a:defRPr sz="4200"/>
            </a:lvl1pPr>
          </a:lstStyle>
          <a:p>
            <a:r>
              <a:rPr lang="en-US"/>
              <a:t>Arial headings for image pages (42 </a:t>
            </a:r>
            <a:r>
              <a:rPr lang="en-US" err="1"/>
              <a:t>pt</a:t>
            </a:r>
            <a:r>
              <a:rPr lang="en-US"/>
              <a:t>)</a:t>
            </a:r>
          </a:p>
        </p:txBody>
      </p:sp>
      <p:sp>
        <p:nvSpPr>
          <p:cNvPr id="7" name="Footer Placeholder 4"/>
          <p:cNvSpPr>
            <a:spLocks noGrp="1"/>
          </p:cNvSpPr>
          <p:nvPr>
            <p:ph type="ftr" sz="quarter" idx="15"/>
          </p:nvPr>
        </p:nvSpPr>
        <p:spPr/>
        <p:txBody>
          <a:bodyPr/>
          <a:lstStyle>
            <a:lvl1pPr>
              <a:defRPr/>
            </a:lvl1pPr>
          </a:lstStyle>
          <a:p>
            <a:pPr>
              <a:defRPr/>
            </a:pPr>
            <a:fld id="{2ED8C127-46BD-0148-A4EA-8C3B3309BA74}" type="datetime3">
              <a:rPr lang="en-US" smtClean="0"/>
              <a:pPr>
                <a:defRPr/>
              </a:pPr>
              <a:t>30 November 2023</a:t>
            </a:fld>
            <a:endParaRPr lang="en-US"/>
          </a:p>
        </p:txBody>
      </p:sp>
      <p:sp>
        <p:nvSpPr>
          <p:cNvPr id="9" name="Slide Number Placeholder 5"/>
          <p:cNvSpPr>
            <a:spLocks noGrp="1"/>
          </p:cNvSpPr>
          <p:nvPr>
            <p:ph type="sldNum" sz="quarter" idx="16"/>
          </p:nvPr>
        </p:nvSpPr>
        <p:spPr/>
        <p:txBody>
          <a:bodyPr/>
          <a:lstStyle>
            <a:lvl1pPr>
              <a:defRPr>
                <a:solidFill>
                  <a:schemeClr val="accent6"/>
                </a:solidFill>
              </a:defRPr>
            </a:lvl1pPr>
          </a:lstStyle>
          <a:p>
            <a:pPr>
              <a:defRPr/>
            </a:pPr>
            <a:fld id="{E40E4D0C-D621-8746-B3FA-F893B25404BB}" type="slidenum">
              <a:rPr lang="en-US"/>
              <a:pPr>
                <a:defRPr/>
              </a:pPr>
              <a:t>‹#›</a:t>
            </a:fld>
            <a:endParaRPr lang="en-US"/>
          </a:p>
        </p:txBody>
      </p:sp>
      <p:sp>
        <p:nvSpPr>
          <p:cNvPr id="17" name="Picture Placeholder 7"/>
          <p:cNvSpPr>
            <a:spLocks noGrp="1"/>
          </p:cNvSpPr>
          <p:nvPr>
            <p:ph type="pic" sz="quarter" idx="13"/>
          </p:nvPr>
        </p:nvSpPr>
        <p:spPr>
          <a:xfrm>
            <a:off x="9203837" y="2197767"/>
            <a:ext cx="4002555" cy="4234225"/>
          </a:xfrm>
          <a:solidFill>
            <a:schemeClr val="accent1"/>
          </a:solidFill>
        </p:spPr>
        <p:txBody>
          <a:bodyPr rtlCol="0">
            <a:normAutofit/>
          </a:bodyPr>
          <a:lstStyle/>
          <a:p>
            <a:pPr lvl="0"/>
            <a:r>
              <a:rPr lang="en-US" noProof="0"/>
              <a:t>Click icon to add picture</a:t>
            </a:r>
          </a:p>
        </p:txBody>
      </p:sp>
      <p:sp>
        <p:nvSpPr>
          <p:cNvPr id="8" name="Text Placeholder 5"/>
          <p:cNvSpPr>
            <a:spLocks noGrp="1"/>
          </p:cNvSpPr>
          <p:nvPr>
            <p:ph type="body" sz="quarter" idx="12"/>
          </p:nvPr>
        </p:nvSpPr>
        <p:spPr>
          <a:xfrm>
            <a:off x="871538" y="2197767"/>
            <a:ext cx="6523873" cy="506127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339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_only">
    <p:spTree>
      <p:nvGrpSpPr>
        <p:cNvPr id="1" name=""/>
        <p:cNvGrpSpPr/>
        <p:nvPr/>
      </p:nvGrpSpPr>
      <p:grpSpPr>
        <a:xfrm>
          <a:off x="0" y="0"/>
          <a:ext cx="0" cy="0"/>
          <a:chOff x="0" y="0"/>
          <a:chExt cx="0" cy="0"/>
        </a:xfrm>
      </p:grpSpPr>
      <p:sp>
        <p:nvSpPr>
          <p:cNvPr id="3" name="Rectangle 2"/>
          <p:cNvSpPr/>
          <p:nvPr userDrawn="1"/>
        </p:nvSpPr>
        <p:spPr>
          <a:xfrm>
            <a:off x="0" y="-107950"/>
            <a:ext cx="14630400"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a:defRPr/>
            </a:pPr>
            <a:endParaRPr lang="en-US"/>
          </a:p>
        </p:txBody>
      </p:sp>
      <p:sp>
        <p:nvSpPr>
          <p:cNvPr id="2" name="Title 1"/>
          <p:cNvSpPr>
            <a:spLocks noGrp="1"/>
          </p:cNvSpPr>
          <p:nvPr>
            <p:ph type="title" hasCustomPrompt="1"/>
          </p:nvPr>
        </p:nvSpPr>
        <p:spPr/>
        <p:txBody>
          <a:bodyPr/>
          <a:lstStyle>
            <a:lvl1pPr>
              <a:defRPr sz="4200" baseline="0"/>
            </a:lvl1pPr>
          </a:lstStyle>
          <a:p>
            <a:r>
              <a:rPr lang="en-US"/>
              <a:t>Arial headings alone (42 </a:t>
            </a:r>
            <a:r>
              <a:rPr lang="en-US" err="1"/>
              <a:t>pt</a:t>
            </a:r>
            <a:r>
              <a:rPr lang="en-US"/>
              <a:t>)</a:t>
            </a:r>
          </a:p>
        </p:txBody>
      </p:sp>
      <p:sp>
        <p:nvSpPr>
          <p:cNvPr id="4" name="Footer Placeholder 4"/>
          <p:cNvSpPr>
            <a:spLocks noGrp="1"/>
          </p:cNvSpPr>
          <p:nvPr>
            <p:ph type="ftr" sz="quarter" idx="10"/>
          </p:nvPr>
        </p:nvSpPr>
        <p:spPr/>
        <p:txBody>
          <a:bodyPr/>
          <a:lstStyle>
            <a:lvl1pPr>
              <a:defRPr/>
            </a:lvl1pPr>
          </a:lstStyle>
          <a:p>
            <a:pPr>
              <a:defRPr/>
            </a:pPr>
            <a:fld id="{6ECBA716-41D3-7345-B304-B2B35EC7892C}"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BA482E5-52F2-9D4D-BCB0-0AB64CC664AF}" type="slidenum">
              <a:rPr lang="en-US"/>
              <a:pPr>
                <a:defRPr/>
              </a:pPr>
              <a:t>‹#›</a:t>
            </a:fld>
            <a:endParaRPr lang="en-US"/>
          </a:p>
        </p:txBody>
      </p:sp>
    </p:spTree>
    <p:extLst>
      <p:ext uri="{BB962C8B-B14F-4D97-AF65-F5344CB8AC3E}">
        <p14:creationId xmlns:p14="http://schemas.microsoft.com/office/powerpoint/2010/main" val="421128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_page">
    <p:spTree>
      <p:nvGrpSpPr>
        <p:cNvPr id="1" name=""/>
        <p:cNvGrpSpPr/>
        <p:nvPr/>
      </p:nvGrpSpPr>
      <p:grpSpPr>
        <a:xfrm>
          <a:off x="0" y="0"/>
          <a:ext cx="0" cy="0"/>
          <a:chOff x="0" y="0"/>
          <a:chExt cx="0" cy="0"/>
        </a:xfrm>
      </p:grpSpPr>
      <p:sp>
        <p:nvSpPr>
          <p:cNvPr id="2" name="Rectangle 1"/>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3"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4002881" y="3549617"/>
            <a:ext cx="6624638" cy="113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1582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ver_option_3">
    <p:spTree>
      <p:nvGrpSpPr>
        <p:cNvPr id="1" name=""/>
        <p:cNvGrpSpPr/>
        <p:nvPr/>
      </p:nvGrpSpPr>
      <p:grpSpPr>
        <a:xfrm>
          <a:off x="0" y="0"/>
          <a:ext cx="0" cy="0"/>
          <a:chOff x="0" y="0"/>
          <a:chExt cx="0" cy="0"/>
        </a:xfrm>
      </p:grpSpPr>
      <p:pic>
        <p:nvPicPr>
          <p:cNvPr id="11"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33427"/>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295604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0445" y="465138"/>
            <a:ext cx="13090030" cy="792162"/>
          </a:xfrm>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idx="1" hasCustomPrompt="1"/>
          </p:nvPr>
        </p:nvSpPr>
        <p:spPr>
          <a:xfrm>
            <a:off x="870445" y="1534319"/>
            <a:ext cx="13090030" cy="5654675"/>
          </a:xfrm>
        </p:spPr>
        <p:txBody>
          <a:bodyPr/>
          <a:lstStyle>
            <a:lvl2pPr>
              <a:buClr>
                <a:schemeClr val="tx2"/>
              </a:buClr>
              <a:defRPr/>
            </a:lvl2pPr>
            <a:lvl3pPr>
              <a:buClr>
                <a:schemeClr val="tx2"/>
              </a:buClr>
              <a:defRPr/>
            </a:lvl3pPr>
          </a:lstStyle>
          <a:p>
            <a:pPr lvl="0"/>
            <a:r>
              <a:rPr lang="en-US"/>
              <a:t>Bullet copy 28 </a:t>
            </a:r>
            <a:r>
              <a:rPr lang="en-US" err="1"/>
              <a:t>pt</a:t>
            </a:r>
            <a:endParaRPr lang="en-US"/>
          </a:p>
          <a:p>
            <a:pPr lvl="1"/>
            <a:r>
              <a:rPr lang="en-US"/>
              <a:t>Second level</a:t>
            </a:r>
          </a:p>
          <a:p>
            <a:pPr lvl="2"/>
            <a:r>
              <a:rPr lang="en-US"/>
              <a:t>Third level</a:t>
            </a:r>
          </a:p>
        </p:txBody>
      </p:sp>
      <p:sp>
        <p:nvSpPr>
          <p:cNvPr id="4" name="Footer Placeholder 4"/>
          <p:cNvSpPr>
            <a:spLocks noGrp="1"/>
          </p:cNvSpPr>
          <p:nvPr>
            <p:ph type="ftr" sz="quarter" idx="10"/>
          </p:nvPr>
        </p:nvSpPr>
        <p:spPr/>
        <p:txBody>
          <a:bodyPr/>
          <a:lstStyle>
            <a:lvl1pPr>
              <a:defRPr/>
            </a:lvl1pPr>
          </a:lstStyle>
          <a:p>
            <a:pPr>
              <a:defRPr/>
            </a:pPr>
            <a:fld id="{FA2F3D4E-A9B0-FE45-AAE7-68158DC61990}"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A334BCE-71BB-5C4B-ADF3-0990CAD694A9}" type="slidenum">
              <a:rPr lang="en-US"/>
              <a:pPr>
                <a:defRPr/>
              </a:pPr>
              <a:t>‹#›</a:t>
            </a:fld>
            <a:endParaRPr lang="en-US"/>
          </a:p>
        </p:txBody>
      </p:sp>
    </p:spTree>
    <p:extLst>
      <p:ext uri="{BB962C8B-B14F-4D97-AF65-F5344CB8AC3E}">
        <p14:creationId xmlns:p14="http://schemas.microsoft.com/office/powerpoint/2010/main" val="3765007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_4">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839590" y="0"/>
            <a:ext cx="5462154"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tx1">
                    <a:lumMod val="65000"/>
                    <a:lumOff val="35000"/>
                  </a:schemeClr>
                </a:solidFill>
              </a:defRPr>
            </a:lvl1p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lvl1pPr>
              <a:defRPr>
                <a:solidFill>
                  <a:srgbClr val="595959"/>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3722530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_page">
    <p:spTree>
      <p:nvGrpSpPr>
        <p:cNvPr id="1" name=""/>
        <p:cNvGrpSpPr/>
        <p:nvPr/>
      </p:nvGrpSpPr>
      <p:grpSpPr>
        <a:xfrm>
          <a:off x="0" y="0"/>
          <a:ext cx="0" cy="0"/>
          <a:chOff x="0" y="0"/>
          <a:chExt cx="0" cy="0"/>
        </a:xfrm>
      </p:grpSpPr>
      <p:sp>
        <p:nvSpPr>
          <p:cNvPr id="4" name="Rectangle 3"/>
          <p:cNvSpPr/>
          <p:nvPr userDrawn="1"/>
        </p:nvSpPr>
        <p:spPr>
          <a:xfrm>
            <a:off x="0" y="-1"/>
            <a:ext cx="14630400" cy="8361910"/>
          </a:xfrm>
          <a:prstGeom prst="rect">
            <a:avLst/>
          </a:prstGeom>
          <a:solidFill>
            <a:srgbClr val="00B0CA"/>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sp>
        <p:nvSpPr>
          <p:cNvPr id="5" name="Text Placeholder 4"/>
          <p:cNvSpPr>
            <a:spLocks noGrp="1"/>
          </p:cNvSpPr>
          <p:nvPr>
            <p:ph type="body" sz="quarter" idx="3" hasCustomPrompt="1"/>
          </p:nvPr>
        </p:nvSpPr>
        <p:spPr>
          <a:xfrm>
            <a:off x="871537" y="4078033"/>
            <a:ext cx="13088938" cy="1882500"/>
          </a:xfrm>
        </p:spPr>
        <p:txBody>
          <a:bodyPr>
            <a:noAutofit/>
          </a:bodyPr>
          <a:lstStyle>
            <a:lvl1pPr marL="0" indent="0">
              <a:buNone/>
              <a:defRPr sz="3400" b="1" baseline="0">
                <a:solidFill>
                  <a:srgbClr val="FFFFFF"/>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Arial subhead 34 </a:t>
            </a:r>
            <a:r>
              <a:rPr lang="en-US" err="1"/>
              <a:t>pt</a:t>
            </a:r>
            <a:endParaRPr lang="en-US"/>
          </a:p>
        </p:txBody>
      </p:sp>
      <p:sp>
        <p:nvSpPr>
          <p:cNvPr id="9" name="Title Placeholder 1"/>
          <p:cNvSpPr>
            <a:spLocks noGrp="1"/>
          </p:cNvSpPr>
          <p:nvPr>
            <p:ph type="title" hasCustomPrompt="1"/>
          </p:nvPr>
        </p:nvSpPr>
        <p:spPr bwMode="auto">
          <a:xfrm>
            <a:off x="871542" y="2428159"/>
            <a:ext cx="13088934" cy="1649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4500">
                <a:solidFill>
                  <a:schemeClr val="bg1"/>
                </a:solidFill>
              </a:defRPr>
            </a:lvl1pPr>
          </a:lstStyle>
          <a:p>
            <a:pPr lvl="0"/>
            <a:r>
              <a:rPr lang="en-US"/>
              <a:t>Arial header 45 </a:t>
            </a:r>
            <a:r>
              <a:rPr lang="en-US" err="1"/>
              <a:t>pt</a:t>
            </a:r>
            <a:r>
              <a:rPr lang="en-US"/>
              <a:t> </a:t>
            </a:r>
            <a:br>
              <a:rPr lang="en-US"/>
            </a:br>
            <a:r>
              <a:rPr lang="en-US"/>
              <a:t>Can go to two lines if needed.</a:t>
            </a:r>
          </a:p>
        </p:txBody>
      </p:sp>
      <p:sp>
        <p:nvSpPr>
          <p:cNvPr id="7" name="Footer Placeholder 7"/>
          <p:cNvSpPr>
            <a:spLocks noGrp="1"/>
          </p:cNvSpPr>
          <p:nvPr>
            <p:ph type="ftr" sz="quarter" idx="10"/>
          </p:nvPr>
        </p:nvSpPr>
        <p:spPr/>
        <p:txBody>
          <a:bodyPr/>
          <a:lstStyle>
            <a:lvl1pPr>
              <a:defRPr>
                <a:solidFill>
                  <a:srgbClr val="FFFFFF"/>
                </a:solidFill>
              </a:defRPr>
            </a:lvl1pPr>
          </a:lstStyle>
          <a:p>
            <a:pPr>
              <a:defRPr/>
            </a:pPr>
            <a:fld id="{2C7F3419-2A62-0B49-BEED-DF2A8F120DC6}" type="datetime3">
              <a:rPr lang="en-US" smtClean="0"/>
              <a:pPr>
                <a:defRPr/>
              </a:pPr>
              <a:t>30 November 2023</a:t>
            </a:fld>
            <a:endParaRPr lang="en-US"/>
          </a:p>
        </p:txBody>
      </p:sp>
      <p:sp>
        <p:nvSpPr>
          <p:cNvPr id="8" name="Slide Number Placeholder 8"/>
          <p:cNvSpPr>
            <a:spLocks noGrp="1"/>
          </p:cNvSpPr>
          <p:nvPr>
            <p:ph type="sldNum" sz="quarter" idx="11"/>
          </p:nvPr>
        </p:nvSpPr>
        <p:spPr/>
        <p:txBody>
          <a:bodyPr/>
          <a:lstStyle>
            <a:lvl1pPr>
              <a:defRPr>
                <a:solidFill>
                  <a:srgbClr val="FFFFFF"/>
                </a:solidFill>
              </a:defRPr>
            </a:lvl1pPr>
          </a:lstStyle>
          <a:p>
            <a:pPr>
              <a:defRPr/>
            </a:pPr>
            <a:fld id="{59FEBEFA-921A-6847-83BF-E163EAAD5185}" type="slidenum">
              <a:rPr lang="en-US"/>
              <a:pPr>
                <a:defRPr/>
              </a:pPr>
              <a:t>‹#›</a:t>
            </a:fld>
            <a:endParaRPr lang="en-US"/>
          </a:p>
        </p:txBody>
      </p:sp>
      <p:sp>
        <p:nvSpPr>
          <p:cNvPr id="11" name="Footer Placeholder 4"/>
          <p:cNvSpPr txBox="1">
            <a:spLocks/>
          </p:cNvSpPr>
          <p:nvPr userDrawn="1"/>
        </p:nvSpPr>
        <p:spPr>
          <a:xfrm>
            <a:off x="871537" y="7516811"/>
            <a:ext cx="4059869"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a:solidFill>
                  <a:schemeClr val="bg1"/>
                </a:solidFill>
              </a:rPr>
              <a:t>© College of American Pathologists.</a:t>
            </a:r>
          </a:p>
        </p:txBody>
      </p:sp>
    </p:spTree>
    <p:extLst>
      <p:ext uri="{BB962C8B-B14F-4D97-AF65-F5344CB8AC3E}">
        <p14:creationId xmlns:p14="http://schemas.microsoft.com/office/powerpoint/2010/main" val="164436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sz="half" idx="1"/>
          </p:nvPr>
        </p:nvSpPr>
        <p:spPr>
          <a:xfrm>
            <a:off x="871539" y="1737360"/>
            <a:ext cx="13027342" cy="5097228"/>
          </a:xfrm>
        </p:spPr>
        <p:txBody>
          <a:bodyPr anchorCtr="1">
            <a:normAutofit/>
          </a:bodyPr>
          <a:lstStyle>
            <a:lvl1pPr marL="0" indent="0" algn="ctr">
              <a:lnSpc>
                <a:spcPct val="110000"/>
              </a:lnSpc>
              <a:buNone/>
              <a:defRPr sz="2800">
                <a:solidFill>
                  <a:schemeClr val="tx1">
                    <a:lumMod val="65000"/>
                    <a:lumOff val="35000"/>
                  </a:schemeClr>
                </a:solidFill>
              </a:defRPr>
            </a:lvl1pPr>
            <a:lvl2pPr marL="0" indent="0" algn="ctr">
              <a:buNone/>
              <a:defRPr sz="18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p:txBody>
      </p:sp>
      <p:sp>
        <p:nvSpPr>
          <p:cNvPr id="4" name="Footer Placeholder 4"/>
          <p:cNvSpPr>
            <a:spLocks noGrp="1"/>
          </p:cNvSpPr>
          <p:nvPr>
            <p:ph type="ftr" sz="quarter" idx="10"/>
          </p:nvPr>
        </p:nvSpPr>
        <p:spPr/>
        <p:txBody>
          <a:bodyPr/>
          <a:lstStyle>
            <a:lvl1pPr>
              <a:defRPr/>
            </a:lvl1pPr>
          </a:lstStyle>
          <a:p>
            <a:pPr>
              <a:defRPr/>
            </a:pPr>
            <a:fld id="{3E118D4C-F8A1-5C49-B440-9C6822CE0648}"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BC929E2-6128-8D4A-B850-7756A0B31E92}" type="slidenum">
              <a:rPr lang="en-US"/>
              <a:pPr>
                <a:defRPr/>
              </a:pPr>
              <a:t>‹#›</a:t>
            </a:fld>
            <a:endParaRPr lang="en-US"/>
          </a:p>
        </p:txBody>
      </p:sp>
    </p:spTree>
    <p:extLst>
      <p:ext uri="{BB962C8B-B14F-4D97-AF65-F5344CB8AC3E}">
        <p14:creationId xmlns:p14="http://schemas.microsoft.com/office/powerpoint/2010/main" val="3215269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fld id="{C24592C7-5EDE-454C-BCBD-4E829283608E}" type="datetime3">
              <a:rPr lang="en-US" smtClean="0"/>
              <a:pPr>
                <a:defRPr/>
              </a:pPr>
              <a:t>30 November 2023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B920CE59-D26A-E440-A58A-C71728743122}" type="slidenum">
              <a:rPr lang="en-US"/>
              <a:pPr>
                <a:defRPr/>
              </a:pPr>
              <a:t>‹#›</a:t>
            </a:fld>
            <a:endParaRPr lang="en-US"/>
          </a:p>
        </p:txBody>
      </p:sp>
      <p:sp>
        <p:nvSpPr>
          <p:cNvPr id="9" name="Text Placeholder 8"/>
          <p:cNvSpPr>
            <a:spLocks noGrp="1"/>
          </p:cNvSpPr>
          <p:nvPr>
            <p:ph type="body" sz="quarter" idx="13" hasCustomPrompt="1"/>
          </p:nvPr>
        </p:nvSpPr>
        <p:spPr>
          <a:xfrm>
            <a:off x="0" y="5707063"/>
            <a:ext cx="14277474" cy="1100137"/>
          </a:xfrm>
        </p:spPr>
        <p:txBody>
          <a:bodyPr/>
          <a:lstStyle>
            <a:lvl1pPr marL="0" indent="0" algn="ctr" defTabSz="653110" fontAlgn="auto">
              <a:lnSpc>
                <a:spcPct val="300000"/>
              </a:lnSpc>
              <a:spcBef>
                <a:spcPts val="0"/>
              </a:spcBef>
              <a:spcAft>
                <a:spcPts val="0"/>
              </a:spcAft>
              <a:buNone/>
              <a:defRPr sz="2400" b="0" i="0" u="none" strike="noStrike" baseline="0">
                <a:effectLst/>
                <a:latin typeface="+mn-lt"/>
              </a:defRPr>
            </a:lvl1pPr>
          </a:lstStyle>
          <a:p>
            <a:pPr algn="ctr" defTabSz="653110" fontAlgn="auto">
              <a:lnSpc>
                <a:spcPct val="150000"/>
              </a:lnSpc>
              <a:spcBef>
                <a:spcPts val="0"/>
              </a:spcBef>
              <a:spcAft>
                <a:spcPts val="0"/>
              </a:spcAft>
              <a:defRPr/>
            </a:pPr>
            <a:r>
              <a:rPr lang="en-US" b="1" kern="1200">
                <a:solidFill>
                  <a:schemeClr val="bg1">
                    <a:lumMod val="50000"/>
                  </a:schemeClr>
                </a:solidFill>
                <a:latin typeface="Arial" charset="0"/>
                <a:ea typeface="ヒラギノ角ゴ Pro W3" charset="0"/>
                <a:cs typeface="ヒラギノ角ゴ Pro W3" charset="0"/>
              </a:rPr>
              <a:t>Name, Arial bold, gray, 24 </a:t>
            </a:r>
            <a:r>
              <a:rPr lang="en-US" b="1" kern="1200" err="1">
                <a:solidFill>
                  <a:schemeClr val="bg1">
                    <a:lumMod val="50000"/>
                  </a:schemeClr>
                </a:solidFill>
                <a:latin typeface="Arial" charset="0"/>
                <a:ea typeface="ヒラギノ角ゴ Pro W3" charset="0"/>
                <a:cs typeface="ヒラギノ角ゴ Pro W3" charset="0"/>
              </a:rPr>
              <a:t>pt</a:t>
            </a:r>
            <a:endParaRPr lang="en-US" b="1" kern="1200">
              <a:solidFill>
                <a:schemeClr val="bg1">
                  <a:lumMod val="50000"/>
                </a:schemeClr>
              </a:solidFill>
              <a:latin typeface="Arial" charset="0"/>
              <a:ea typeface="ヒラギノ角ゴ Pro W3" charset="0"/>
              <a:cs typeface="ヒラギノ角ゴ Pro W3" charset="0"/>
            </a:endParaRPr>
          </a:p>
          <a:p>
            <a:pPr algn="ctr" defTabSz="653110" fontAlgn="auto">
              <a:lnSpc>
                <a:spcPct val="150000"/>
              </a:lnSpc>
              <a:spcBef>
                <a:spcPts val="0"/>
              </a:spcBef>
              <a:spcAft>
                <a:spcPts val="0"/>
              </a:spcAft>
              <a:defRPr/>
            </a:pPr>
            <a:r>
              <a:rPr lang="en-US" kern="1200">
                <a:solidFill>
                  <a:schemeClr val="bg1">
                    <a:lumMod val="50000"/>
                  </a:schemeClr>
                </a:solidFill>
                <a:latin typeface="Arial" charset="0"/>
                <a:ea typeface="ヒラギノ角ゴ Pro W3" charset="0"/>
                <a:cs typeface="ヒラギノ角ゴ Pro W3" charset="0"/>
              </a:rPr>
              <a:t>Title and Credentials, Arial, gray, 24 </a:t>
            </a:r>
            <a:r>
              <a:rPr lang="en-US" kern="1200" err="1">
                <a:solidFill>
                  <a:schemeClr val="bg1">
                    <a:lumMod val="50000"/>
                  </a:schemeClr>
                </a:solidFill>
                <a:latin typeface="Arial" charset="0"/>
                <a:ea typeface="ヒラギノ角ゴ Pro W3" charset="0"/>
                <a:cs typeface="ヒラギノ角ゴ Pro W3" charset="0"/>
              </a:rPr>
              <a:t>pt</a:t>
            </a:r>
            <a:endParaRPr lang="en-US"/>
          </a:p>
          <a:p>
            <a:pPr lvl="0"/>
            <a:endParaRPr lang="en-US"/>
          </a:p>
        </p:txBody>
      </p:sp>
      <p:sp>
        <p:nvSpPr>
          <p:cNvPr id="6" name="Text Placeholder 5"/>
          <p:cNvSpPr>
            <a:spLocks noGrp="1"/>
          </p:cNvSpPr>
          <p:nvPr>
            <p:ph type="body" sz="quarter" idx="14" hasCustomPrompt="1"/>
          </p:nvPr>
        </p:nvSpPr>
        <p:spPr>
          <a:xfrm>
            <a:off x="0" y="417513"/>
            <a:ext cx="14277975" cy="5005387"/>
          </a:xfrm>
        </p:spPr>
        <p:txBody>
          <a:bodyPr anchor="ctr"/>
          <a:lstStyle>
            <a:lvl1pPr marL="0" indent="0" algn="ctr">
              <a:lnSpc>
                <a:spcPct val="100000"/>
              </a:lnSpc>
              <a:buNone/>
              <a:defRPr sz="3600" i="1">
                <a:solidFill>
                  <a:srgbClr val="595959"/>
                </a:solidFill>
              </a:defRPr>
            </a:lvl1pPr>
            <a:lvl2pPr marL="654050" indent="0">
              <a:buNone/>
              <a:defRPr sz="4800" i="1"/>
            </a:lvl2pPr>
            <a:lvl3pPr marL="1306512" indent="0">
              <a:buNone/>
              <a:defRPr sz="4800" i="1"/>
            </a:lvl3pPr>
            <a:lvl4pPr marL="1958975" indent="0">
              <a:buNone/>
              <a:defRPr sz="4800" i="1"/>
            </a:lvl4pPr>
            <a:lvl5pPr marL="2613025" indent="0">
              <a:buNone/>
              <a:defRPr sz="4800" i="1"/>
            </a:lvl5pPr>
          </a:lstStyle>
          <a:p>
            <a:pPr lvl="0"/>
            <a:r>
              <a:rPr lang="en-US"/>
              <a:t>“To set off a quotation, use Arial bold italics, </a:t>
            </a:r>
          </a:p>
          <a:p>
            <a:pPr lvl="0"/>
            <a:r>
              <a:rPr lang="en-US"/>
              <a:t>36 </a:t>
            </a:r>
            <a:r>
              <a:rPr lang="en-US" err="1"/>
              <a:t>pt</a:t>
            </a:r>
            <a:r>
              <a:rPr lang="en-US"/>
              <a:t>, sentence case, and use blue bold to emphasize.”</a:t>
            </a:r>
          </a:p>
        </p:txBody>
      </p:sp>
    </p:spTree>
    <p:extLst>
      <p:ext uri="{BB962C8B-B14F-4D97-AF65-F5344CB8AC3E}">
        <p14:creationId xmlns:p14="http://schemas.microsoft.com/office/powerpoint/2010/main" val="244418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header 42 </a:t>
            </a:r>
            <a:r>
              <a:rPr lang="en-US" err="1"/>
              <a:t>pt</a:t>
            </a:r>
            <a:endParaRPr lang="en-US"/>
          </a:p>
        </p:txBody>
      </p:sp>
      <p:sp>
        <p:nvSpPr>
          <p:cNvPr id="3" name="Footer Placeholder 4"/>
          <p:cNvSpPr>
            <a:spLocks noGrp="1"/>
          </p:cNvSpPr>
          <p:nvPr>
            <p:ph type="ftr" sz="quarter" idx="10"/>
          </p:nvPr>
        </p:nvSpPr>
        <p:spPr/>
        <p:txBody>
          <a:bodyPr/>
          <a:lstStyle>
            <a:lvl1pPr>
              <a:defRPr/>
            </a:lvl1pPr>
          </a:lstStyle>
          <a:p>
            <a:pPr>
              <a:defRPr/>
            </a:pPr>
            <a:fld id="{AE5A9090-77F0-0242-AD9E-B015A340AB3A}" type="datetime3">
              <a:rPr lang="en-US" smtClean="0"/>
              <a:pPr>
                <a:defRPr/>
              </a:pPr>
              <a:t>30 November 2023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B920CE59-D26A-E440-A58A-C71728743122}" type="slidenum">
              <a:rPr lang="en-US"/>
              <a:pPr>
                <a:defRPr/>
              </a:pPr>
              <a:t>‹#›</a:t>
            </a:fld>
            <a:endParaRPr lang="en-US"/>
          </a:p>
        </p:txBody>
      </p:sp>
    </p:spTree>
    <p:extLst>
      <p:ext uri="{BB962C8B-B14F-4D97-AF65-F5344CB8AC3E}">
        <p14:creationId xmlns:p14="http://schemas.microsoft.com/office/powerpoint/2010/main" val="370108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0445" y="465139"/>
            <a:ext cx="13090030" cy="792162"/>
          </a:xfrm>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idx="1" hasCustomPrompt="1"/>
          </p:nvPr>
        </p:nvSpPr>
        <p:spPr>
          <a:xfrm>
            <a:off x="870445" y="1534321"/>
            <a:ext cx="13090030" cy="5654675"/>
          </a:xfrm>
        </p:spPr>
        <p:txBody>
          <a:bodyPr/>
          <a:lstStyle>
            <a:lvl2pPr>
              <a:buClr>
                <a:schemeClr val="tx2"/>
              </a:buClr>
              <a:defRPr/>
            </a:lvl2pPr>
            <a:lvl3pPr>
              <a:buClr>
                <a:schemeClr val="tx2"/>
              </a:buClr>
              <a:defRPr/>
            </a:lvl3pPr>
          </a:lstStyle>
          <a:p>
            <a:pPr lvl="0"/>
            <a:r>
              <a:rPr lang="en-US"/>
              <a:t>Bullet copy 28 </a:t>
            </a:r>
            <a:r>
              <a:rPr lang="en-US" err="1"/>
              <a:t>pt</a:t>
            </a:r>
            <a:endParaRPr lang="en-US"/>
          </a:p>
          <a:p>
            <a:pPr lvl="1"/>
            <a:r>
              <a:rPr lang="en-US"/>
              <a:t>Second level</a:t>
            </a:r>
          </a:p>
          <a:p>
            <a:pPr lvl="2"/>
            <a:r>
              <a:rPr lang="en-US"/>
              <a:t>Third level</a:t>
            </a:r>
          </a:p>
        </p:txBody>
      </p:sp>
      <p:sp>
        <p:nvSpPr>
          <p:cNvPr id="4" name="Footer Placeholder 4"/>
          <p:cNvSpPr>
            <a:spLocks noGrp="1"/>
          </p:cNvSpPr>
          <p:nvPr>
            <p:ph type="ftr" sz="quarter" idx="10"/>
          </p:nvPr>
        </p:nvSpPr>
        <p:spPr/>
        <p:txBody>
          <a:bodyPr/>
          <a:lstStyle>
            <a:lvl1pPr>
              <a:defRPr/>
            </a:lvl1pPr>
          </a:lstStyle>
          <a:p>
            <a:pPr>
              <a:defRPr/>
            </a:pPr>
            <a:fld id="{FA2F3D4E-A9B0-FE45-AAE7-68158DC61990}"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A334BCE-71BB-5C4B-ADF3-0990CAD694A9}" type="slidenum">
              <a:rPr lang="en-US"/>
              <a:pPr>
                <a:defRPr/>
              </a:pPr>
              <a:t>‹#›</a:t>
            </a:fld>
            <a:endParaRPr lang="en-US"/>
          </a:p>
        </p:txBody>
      </p:sp>
    </p:spTree>
    <p:extLst>
      <p:ext uri="{BB962C8B-B14F-4D97-AF65-F5344CB8AC3E}">
        <p14:creationId xmlns:p14="http://schemas.microsoft.com/office/powerpoint/2010/main" val="4293123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7496735" y="0"/>
            <a:ext cx="6779423" cy="8229600"/>
          </a:xfrm>
          <a:solidFill>
            <a:schemeClr val="accent1"/>
          </a:solidFill>
        </p:spPr>
        <p:txBody>
          <a:bodyPr/>
          <a:lstStyle/>
          <a:p>
            <a:pPr lvl="0"/>
            <a:r>
              <a:rPr lang="en-US" noProof="0"/>
              <a:t>Click icon to add picture</a:t>
            </a:r>
          </a:p>
        </p:txBody>
      </p:sp>
      <p:sp>
        <p:nvSpPr>
          <p:cNvPr id="2" name="Title 1"/>
          <p:cNvSpPr>
            <a:spLocks noGrp="1"/>
          </p:cNvSpPr>
          <p:nvPr>
            <p:ph type="title" hasCustomPrompt="1"/>
          </p:nvPr>
        </p:nvSpPr>
        <p:spPr>
          <a:xfrm>
            <a:off x="871538" y="465137"/>
            <a:ext cx="6523873" cy="1474863"/>
          </a:xfrm>
        </p:spPr>
        <p:txBody>
          <a:bodyPr/>
          <a:lstStyle>
            <a:lvl1pPr>
              <a:defRPr sz="4200"/>
            </a:lvl1pPr>
          </a:lstStyle>
          <a:p>
            <a:r>
              <a:rPr lang="en-US"/>
              <a:t>Arial headings large photo pages (42 </a:t>
            </a:r>
            <a:r>
              <a:rPr lang="en-US" err="1"/>
              <a:t>pt</a:t>
            </a:r>
            <a:r>
              <a:rPr lang="en-US"/>
              <a:t>)</a:t>
            </a:r>
          </a:p>
        </p:txBody>
      </p:sp>
      <p:sp>
        <p:nvSpPr>
          <p:cNvPr id="6" name="Text Placeholder 5"/>
          <p:cNvSpPr>
            <a:spLocks noGrp="1"/>
          </p:cNvSpPr>
          <p:nvPr>
            <p:ph type="body" sz="quarter" idx="12"/>
          </p:nvPr>
        </p:nvSpPr>
        <p:spPr>
          <a:xfrm>
            <a:off x="871538" y="2197767"/>
            <a:ext cx="6523873" cy="5061277"/>
          </a:xfrm>
        </p:spPr>
        <p:txBody>
          <a:bodyPr/>
          <a:lstStyle/>
          <a:p>
            <a:pPr lvl="0"/>
            <a:r>
              <a:rPr lang="en-US"/>
              <a:t>Edit Master text styles</a:t>
            </a:r>
          </a:p>
          <a:p>
            <a:pPr lvl="1"/>
            <a:r>
              <a:rPr lang="en-US"/>
              <a:t>Second level</a:t>
            </a:r>
          </a:p>
          <a:p>
            <a:pPr lvl="2"/>
            <a:r>
              <a:rPr lang="en-US"/>
              <a:t>Third level</a:t>
            </a:r>
          </a:p>
        </p:txBody>
      </p:sp>
      <p:sp>
        <p:nvSpPr>
          <p:cNvPr id="11" name="Text Placeholder 10"/>
          <p:cNvSpPr>
            <a:spLocks noGrp="1"/>
          </p:cNvSpPr>
          <p:nvPr>
            <p:ph type="body" sz="quarter" idx="14" hasCustomPrompt="1"/>
          </p:nvPr>
        </p:nvSpPr>
        <p:spPr>
          <a:xfrm>
            <a:off x="8198147" y="6254575"/>
            <a:ext cx="3881557" cy="988696"/>
          </a:xfrm>
        </p:spPr>
        <p:txBody>
          <a:bodyPr>
            <a:noAutofit/>
          </a:bodyPr>
          <a:lstStyle>
            <a:lvl1pPr marL="0" indent="0">
              <a:buNone/>
              <a:defRPr sz="1800">
                <a:solidFill>
                  <a:schemeClr val="bg1"/>
                </a:solidFill>
              </a:defRPr>
            </a:lvl1pPr>
          </a:lstStyle>
          <a:p>
            <a:pPr marL="0" marR="0" lvl="0" indent="0" algn="l" defTabSz="652463" rtl="0" eaLnBrk="1" fontAlgn="base" latinLnBrk="0" hangingPunct="1">
              <a:lnSpc>
                <a:spcPct val="130000"/>
              </a:lnSpc>
              <a:spcBef>
                <a:spcPct val="20000"/>
              </a:spcBef>
              <a:spcAft>
                <a:spcPct val="0"/>
              </a:spcAft>
              <a:buClr>
                <a:schemeClr val="tx2"/>
              </a:buClr>
              <a:buSzTx/>
              <a:buFont typeface="Arial" charset="0"/>
              <a:buNone/>
              <a:tabLst/>
              <a:defRPr/>
            </a:pPr>
            <a:r>
              <a:rPr lang="en-US" sz="1400">
                <a:solidFill>
                  <a:schemeClr val="bg1"/>
                </a:solidFill>
                <a:latin typeface="Arial" charset="0"/>
              </a:rPr>
              <a:t>Captions: Arial bold white, 16 </a:t>
            </a:r>
            <a:r>
              <a:rPr lang="en-US" sz="1400" err="1">
                <a:solidFill>
                  <a:schemeClr val="bg1"/>
                </a:solidFill>
                <a:latin typeface="Arial" charset="0"/>
              </a:rPr>
              <a:t>pt</a:t>
            </a:r>
            <a:br>
              <a:rPr lang="en-US" sz="1400">
                <a:solidFill>
                  <a:schemeClr val="bg1"/>
                </a:solidFill>
                <a:latin typeface="Arial" charset="0"/>
              </a:rPr>
            </a:br>
            <a:r>
              <a:rPr lang="en-US" sz="1400">
                <a:solidFill>
                  <a:schemeClr val="bg1"/>
                </a:solidFill>
                <a:latin typeface="Arial" charset="0"/>
              </a:rPr>
              <a:t>Captions: Arial bold white, 16 </a:t>
            </a:r>
            <a:r>
              <a:rPr lang="en-US" sz="1400" err="1">
                <a:solidFill>
                  <a:schemeClr val="bg1"/>
                </a:solidFill>
                <a:latin typeface="Arial" charset="0"/>
              </a:rPr>
              <a:t>pt</a:t>
            </a:r>
            <a:r>
              <a:rPr lang="en-US" sz="1400">
                <a:solidFill>
                  <a:schemeClr val="bg1"/>
                </a:solidFill>
                <a:latin typeface="Arial" charset="0"/>
              </a:rPr>
              <a:t> </a:t>
            </a:r>
            <a:br>
              <a:rPr lang="en-US" sz="1400">
                <a:solidFill>
                  <a:schemeClr val="bg1"/>
                </a:solidFill>
                <a:latin typeface="Arial" charset="0"/>
              </a:rPr>
            </a:br>
            <a:br>
              <a:rPr lang="en-US">
                <a:solidFill>
                  <a:schemeClr val="bg1"/>
                </a:solidFill>
                <a:latin typeface="Arial" charset="0"/>
              </a:rPr>
            </a:br>
            <a:endParaRPr lang="en-US">
              <a:solidFill>
                <a:schemeClr val="bg1"/>
              </a:solidFill>
              <a:latin typeface="Arial" charset="0"/>
            </a:endParaRPr>
          </a:p>
        </p:txBody>
      </p:sp>
      <p:sp>
        <p:nvSpPr>
          <p:cNvPr id="7" name="Footer Placeholder 4"/>
          <p:cNvSpPr>
            <a:spLocks noGrp="1"/>
          </p:cNvSpPr>
          <p:nvPr>
            <p:ph type="ftr" sz="quarter" idx="15"/>
          </p:nvPr>
        </p:nvSpPr>
        <p:spPr/>
        <p:txBody>
          <a:bodyPr/>
          <a:lstStyle>
            <a:lvl1pPr>
              <a:defRPr>
                <a:solidFill>
                  <a:srgbClr val="595959"/>
                </a:solidFill>
              </a:defRPr>
            </a:lvl1pPr>
          </a:lstStyle>
          <a:p>
            <a:pPr>
              <a:defRPr/>
            </a:pPr>
            <a:fld id="{D402B1D3-C40B-4249-85D3-04B4E04C795E}" type="datetime3">
              <a:rPr lang="en-US" smtClean="0"/>
              <a:pPr>
                <a:defRPr/>
              </a:pPr>
              <a:t>30 November 2023</a:t>
            </a:fld>
            <a:endParaRPr lang="en-US"/>
          </a:p>
        </p:txBody>
      </p:sp>
      <p:sp>
        <p:nvSpPr>
          <p:cNvPr id="9" name="Slide Number Placeholder 5"/>
          <p:cNvSpPr>
            <a:spLocks noGrp="1"/>
          </p:cNvSpPr>
          <p:nvPr>
            <p:ph type="sldNum" sz="quarter" idx="16"/>
          </p:nvPr>
        </p:nvSpPr>
        <p:spPr/>
        <p:txBody>
          <a:bodyPr/>
          <a:lstStyle>
            <a:lvl1pPr>
              <a:defRPr>
                <a:solidFill>
                  <a:srgbClr val="595959"/>
                </a:solidFill>
              </a:defRPr>
            </a:lvl1pPr>
          </a:lstStyle>
          <a:p>
            <a:pPr>
              <a:defRPr/>
            </a:pPr>
            <a:fld id="{E40E4D0C-D621-8746-B3FA-F893B25404BB}" type="slidenum">
              <a:rPr lang="en-US" smtClean="0"/>
              <a:pPr>
                <a:defRPr/>
              </a:pPr>
              <a:t>‹#›</a:t>
            </a:fld>
            <a:endParaRPr lang="en-US"/>
          </a:p>
        </p:txBody>
      </p:sp>
    </p:spTree>
    <p:extLst>
      <p:ext uri="{BB962C8B-B14F-4D97-AF65-F5344CB8AC3E}">
        <p14:creationId xmlns:p14="http://schemas.microsoft.com/office/powerpoint/2010/main" val="2110603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_text_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538" y="465137"/>
            <a:ext cx="6523873" cy="1474863"/>
          </a:xfrm>
        </p:spPr>
        <p:txBody>
          <a:bodyPr/>
          <a:lstStyle>
            <a:lvl1pPr>
              <a:defRPr sz="4200"/>
            </a:lvl1pPr>
          </a:lstStyle>
          <a:p>
            <a:r>
              <a:rPr lang="en-US"/>
              <a:t>Arial headings for image pages (42 </a:t>
            </a:r>
            <a:r>
              <a:rPr lang="en-US" err="1"/>
              <a:t>pt</a:t>
            </a:r>
            <a:r>
              <a:rPr lang="en-US"/>
              <a:t>)</a:t>
            </a:r>
          </a:p>
        </p:txBody>
      </p:sp>
      <p:sp>
        <p:nvSpPr>
          <p:cNvPr id="7" name="Footer Placeholder 4"/>
          <p:cNvSpPr>
            <a:spLocks noGrp="1"/>
          </p:cNvSpPr>
          <p:nvPr>
            <p:ph type="ftr" sz="quarter" idx="15"/>
          </p:nvPr>
        </p:nvSpPr>
        <p:spPr/>
        <p:txBody>
          <a:bodyPr/>
          <a:lstStyle>
            <a:lvl1pPr>
              <a:defRPr/>
            </a:lvl1pPr>
          </a:lstStyle>
          <a:p>
            <a:pPr>
              <a:defRPr/>
            </a:pPr>
            <a:fld id="{2ED8C127-46BD-0148-A4EA-8C3B3309BA74}" type="datetime3">
              <a:rPr lang="en-US" smtClean="0"/>
              <a:pPr>
                <a:defRPr/>
              </a:pPr>
              <a:t>30 November 2023</a:t>
            </a:fld>
            <a:endParaRPr lang="en-US"/>
          </a:p>
        </p:txBody>
      </p:sp>
      <p:sp>
        <p:nvSpPr>
          <p:cNvPr id="9" name="Slide Number Placeholder 5"/>
          <p:cNvSpPr>
            <a:spLocks noGrp="1"/>
          </p:cNvSpPr>
          <p:nvPr>
            <p:ph type="sldNum" sz="quarter" idx="16"/>
          </p:nvPr>
        </p:nvSpPr>
        <p:spPr/>
        <p:txBody>
          <a:bodyPr/>
          <a:lstStyle>
            <a:lvl1pPr>
              <a:defRPr>
                <a:solidFill>
                  <a:schemeClr val="accent6"/>
                </a:solidFill>
              </a:defRPr>
            </a:lvl1pPr>
          </a:lstStyle>
          <a:p>
            <a:pPr>
              <a:defRPr/>
            </a:pPr>
            <a:fld id="{E40E4D0C-D621-8746-B3FA-F893B25404BB}" type="slidenum">
              <a:rPr lang="en-US"/>
              <a:pPr>
                <a:defRPr/>
              </a:pPr>
              <a:t>‹#›</a:t>
            </a:fld>
            <a:endParaRPr lang="en-US"/>
          </a:p>
        </p:txBody>
      </p:sp>
      <p:sp>
        <p:nvSpPr>
          <p:cNvPr id="17" name="Picture Placeholder 7"/>
          <p:cNvSpPr>
            <a:spLocks noGrp="1"/>
          </p:cNvSpPr>
          <p:nvPr>
            <p:ph type="pic" sz="quarter" idx="13"/>
          </p:nvPr>
        </p:nvSpPr>
        <p:spPr>
          <a:xfrm>
            <a:off x="9203837" y="2197767"/>
            <a:ext cx="4002555" cy="4234225"/>
          </a:xfrm>
          <a:solidFill>
            <a:schemeClr val="accent1"/>
          </a:solidFill>
        </p:spPr>
        <p:txBody>
          <a:bodyPr rtlCol="0">
            <a:normAutofit/>
          </a:bodyPr>
          <a:lstStyle/>
          <a:p>
            <a:pPr lvl="0"/>
            <a:r>
              <a:rPr lang="en-US" noProof="0"/>
              <a:t>Click icon to add picture</a:t>
            </a:r>
          </a:p>
        </p:txBody>
      </p:sp>
      <p:sp>
        <p:nvSpPr>
          <p:cNvPr id="8" name="Text Placeholder 5"/>
          <p:cNvSpPr>
            <a:spLocks noGrp="1"/>
          </p:cNvSpPr>
          <p:nvPr>
            <p:ph type="body" sz="quarter" idx="12"/>
          </p:nvPr>
        </p:nvSpPr>
        <p:spPr>
          <a:xfrm>
            <a:off x="871538" y="2197767"/>
            <a:ext cx="6523873" cy="506127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3397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_only">
    <p:spTree>
      <p:nvGrpSpPr>
        <p:cNvPr id="1" name=""/>
        <p:cNvGrpSpPr/>
        <p:nvPr/>
      </p:nvGrpSpPr>
      <p:grpSpPr>
        <a:xfrm>
          <a:off x="0" y="0"/>
          <a:ext cx="0" cy="0"/>
          <a:chOff x="0" y="0"/>
          <a:chExt cx="0" cy="0"/>
        </a:xfrm>
      </p:grpSpPr>
      <p:sp>
        <p:nvSpPr>
          <p:cNvPr id="3" name="Rectangle 2"/>
          <p:cNvSpPr/>
          <p:nvPr userDrawn="1"/>
        </p:nvSpPr>
        <p:spPr>
          <a:xfrm>
            <a:off x="0" y="-107950"/>
            <a:ext cx="14630400"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a:defRPr/>
            </a:pPr>
            <a:endParaRPr lang="en-US"/>
          </a:p>
        </p:txBody>
      </p:sp>
      <p:sp>
        <p:nvSpPr>
          <p:cNvPr id="2" name="Title 1"/>
          <p:cNvSpPr>
            <a:spLocks noGrp="1"/>
          </p:cNvSpPr>
          <p:nvPr>
            <p:ph type="title" hasCustomPrompt="1"/>
          </p:nvPr>
        </p:nvSpPr>
        <p:spPr/>
        <p:txBody>
          <a:bodyPr/>
          <a:lstStyle>
            <a:lvl1pPr>
              <a:defRPr sz="4200" baseline="0"/>
            </a:lvl1pPr>
          </a:lstStyle>
          <a:p>
            <a:r>
              <a:rPr lang="en-US"/>
              <a:t>Arial headings alone (42 </a:t>
            </a:r>
            <a:r>
              <a:rPr lang="en-US" err="1"/>
              <a:t>pt</a:t>
            </a:r>
            <a:r>
              <a:rPr lang="en-US"/>
              <a:t>)</a:t>
            </a:r>
          </a:p>
        </p:txBody>
      </p:sp>
      <p:sp>
        <p:nvSpPr>
          <p:cNvPr id="4" name="Footer Placeholder 4"/>
          <p:cNvSpPr>
            <a:spLocks noGrp="1"/>
          </p:cNvSpPr>
          <p:nvPr>
            <p:ph type="ftr" sz="quarter" idx="10"/>
          </p:nvPr>
        </p:nvSpPr>
        <p:spPr/>
        <p:txBody>
          <a:bodyPr/>
          <a:lstStyle>
            <a:lvl1pPr>
              <a:defRPr/>
            </a:lvl1pPr>
          </a:lstStyle>
          <a:p>
            <a:pPr>
              <a:defRPr/>
            </a:pPr>
            <a:fld id="{6ECBA716-41D3-7345-B304-B2B35EC7892C}"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BA482E5-52F2-9D4D-BCB0-0AB64CC664AF}" type="slidenum">
              <a:rPr lang="en-US"/>
              <a:pPr>
                <a:defRPr/>
              </a:pPr>
              <a:t>‹#›</a:t>
            </a:fld>
            <a:endParaRPr lang="en-US"/>
          </a:p>
        </p:txBody>
      </p:sp>
    </p:spTree>
    <p:extLst>
      <p:ext uri="{BB962C8B-B14F-4D97-AF65-F5344CB8AC3E}">
        <p14:creationId xmlns:p14="http://schemas.microsoft.com/office/powerpoint/2010/main" val="4211283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_page">
    <p:spTree>
      <p:nvGrpSpPr>
        <p:cNvPr id="1" name=""/>
        <p:cNvGrpSpPr/>
        <p:nvPr/>
      </p:nvGrpSpPr>
      <p:grpSpPr>
        <a:xfrm>
          <a:off x="0" y="0"/>
          <a:ext cx="0" cy="0"/>
          <a:chOff x="0" y="0"/>
          <a:chExt cx="0" cy="0"/>
        </a:xfrm>
      </p:grpSpPr>
      <p:sp>
        <p:nvSpPr>
          <p:cNvPr id="2" name="Rectangle 1"/>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4002881" y="3549617"/>
            <a:ext cx="6624638" cy="113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158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_page">
    <p:spTree>
      <p:nvGrpSpPr>
        <p:cNvPr id="1" name=""/>
        <p:cNvGrpSpPr/>
        <p:nvPr/>
      </p:nvGrpSpPr>
      <p:grpSpPr>
        <a:xfrm>
          <a:off x="0" y="0"/>
          <a:ext cx="0" cy="0"/>
          <a:chOff x="0" y="0"/>
          <a:chExt cx="0" cy="0"/>
        </a:xfrm>
      </p:grpSpPr>
      <p:sp>
        <p:nvSpPr>
          <p:cNvPr id="4" name="Rectangle 3"/>
          <p:cNvSpPr/>
          <p:nvPr userDrawn="1"/>
        </p:nvSpPr>
        <p:spPr>
          <a:xfrm>
            <a:off x="0" y="-1"/>
            <a:ext cx="14630400" cy="8361910"/>
          </a:xfrm>
          <a:prstGeom prst="rect">
            <a:avLst/>
          </a:prstGeom>
          <a:solidFill>
            <a:srgbClr val="00B0CA"/>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084" fontAlgn="auto">
              <a:spcBef>
                <a:spcPts val="0"/>
              </a:spcBef>
              <a:spcAft>
                <a:spcPts val="0"/>
              </a:spcAft>
              <a:defRPr/>
            </a:pPr>
            <a:endParaRPr lang="en-US" sz="1800"/>
          </a:p>
        </p:txBody>
      </p:sp>
      <p:sp>
        <p:nvSpPr>
          <p:cNvPr id="5" name="Text Placeholder 4"/>
          <p:cNvSpPr>
            <a:spLocks noGrp="1"/>
          </p:cNvSpPr>
          <p:nvPr>
            <p:ph type="body" sz="quarter" idx="3" hasCustomPrompt="1"/>
          </p:nvPr>
        </p:nvSpPr>
        <p:spPr>
          <a:xfrm>
            <a:off x="871537" y="4078033"/>
            <a:ext cx="13088938" cy="1882500"/>
          </a:xfrm>
        </p:spPr>
        <p:txBody>
          <a:bodyPr>
            <a:noAutofit/>
          </a:bodyPr>
          <a:lstStyle>
            <a:lvl1pPr marL="0" indent="0">
              <a:buNone/>
              <a:defRPr sz="3400" b="1" baseline="0">
                <a:solidFill>
                  <a:srgbClr val="FFFFFF"/>
                </a:solidFill>
              </a:defRPr>
            </a:lvl1pPr>
            <a:lvl2pPr marL="653084" indent="0">
              <a:buNone/>
              <a:defRPr sz="2900" b="1"/>
            </a:lvl2pPr>
            <a:lvl3pPr marL="1306168" indent="0">
              <a:buNone/>
              <a:defRPr sz="2600" b="1"/>
            </a:lvl3pPr>
            <a:lvl4pPr marL="1959253" indent="0">
              <a:buNone/>
              <a:defRPr sz="2300" b="1"/>
            </a:lvl4pPr>
            <a:lvl5pPr marL="2612336" indent="0">
              <a:buNone/>
              <a:defRPr sz="2300" b="1"/>
            </a:lvl5pPr>
            <a:lvl6pPr marL="3265421" indent="0">
              <a:buNone/>
              <a:defRPr sz="2300" b="1"/>
            </a:lvl6pPr>
            <a:lvl7pPr marL="3918504" indent="0">
              <a:buNone/>
              <a:defRPr sz="2300" b="1"/>
            </a:lvl7pPr>
            <a:lvl8pPr marL="4571588" indent="0">
              <a:buNone/>
              <a:defRPr sz="2300" b="1"/>
            </a:lvl8pPr>
            <a:lvl9pPr marL="5224673" indent="0">
              <a:buNone/>
              <a:defRPr sz="2300" b="1"/>
            </a:lvl9pPr>
          </a:lstStyle>
          <a:p>
            <a:pPr lvl="0"/>
            <a:r>
              <a:rPr lang="en-US"/>
              <a:t>Arial subhead 34 </a:t>
            </a:r>
            <a:r>
              <a:rPr lang="en-US" err="1"/>
              <a:t>pt</a:t>
            </a:r>
            <a:endParaRPr lang="en-US"/>
          </a:p>
        </p:txBody>
      </p:sp>
      <p:sp>
        <p:nvSpPr>
          <p:cNvPr id="9" name="Title Placeholder 1"/>
          <p:cNvSpPr>
            <a:spLocks noGrp="1"/>
          </p:cNvSpPr>
          <p:nvPr>
            <p:ph type="title" hasCustomPrompt="1"/>
          </p:nvPr>
        </p:nvSpPr>
        <p:spPr bwMode="auto">
          <a:xfrm>
            <a:off x="871543" y="2428160"/>
            <a:ext cx="13088934" cy="1649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4500">
                <a:solidFill>
                  <a:schemeClr val="bg1"/>
                </a:solidFill>
              </a:defRPr>
            </a:lvl1pPr>
          </a:lstStyle>
          <a:p>
            <a:pPr lvl="0"/>
            <a:r>
              <a:rPr lang="en-US"/>
              <a:t>Arial header 45 </a:t>
            </a:r>
            <a:r>
              <a:rPr lang="en-US" err="1"/>
              <a:t>pt</a:t>
            </a:r>
            <a:r>
              <a:rPr lang="en-US"/>
              <a:t> </a:t>
            </a:r>
            <a:br>
              <a:rPr lang="en-US"/>
            </a:br>
            <a:r>
              <a:rPr lang="en-US"/>
              <a:t>Can go to two lines if needed.</a:t>
            </a:r>
          </a:p>
        </p:txBody>
      </p:sp>
      <p:sp>
        <p:nvSpPr>
          <p:cNvPr id="7" name="Footer Placeholder 7"/>
          <p:cNvSpPr>
            <a:spLocks noGrp="1"/>
          </p:cNvSpPr>
          <p:nvPr>
            <p:ph type="ftr" sz="quarter" idx="10"/>
          </p:nvPr>
        </p:nvSpPr>
        <p:spPr/>
        <p:txBody>
          <a:bodyPr/>
          <a:lstStyle>
            <a:lvl1pPr>
              <a:defRPr>
                <a:solidFill>
                  <a:srgbClr val="FFFFFF"/>
                </a:solidFill>
              </a:defRPr>
            </a:lvl1pPr>
          </a:lstStyle>
          <a:p>
            <a:pPr>
              <a:defRPr/>
            </a:pPr>
            <a:fld id="{2C7F3419-2A62-0B49-BEED-DF2A8F120DC6}" type="datetime3">
              <a:rPr lang="en-US" smtClean="0"/>
              <a:pPr>
                <a:defRPr/>
              </a:pPr>
              <a:t>30 November 2023</a:t>
            </a:fld>
            <a:endParaRPr lang="en-US"/>
          </a:p>
        </p:txBody>
      </p:sp>
      <p:sp>
        <p:nvSpPr>
          <p:cNvPr id="8" name="Slide Number Placeholder 8"/>
          <p:cNvSpPr>
            <a:spLocks noGrp="1"/>
          </p:cNvSpPr>
          <p:nvPr>
            <p:ph type="sldNum" sz="quarter" idx="11"/>
          </p:nvPr>
        </p:nvSpPr>
        <p:spPr/>
        <p:txBody>
          <a:bodyPr/>
          <a:lstStyle>
            <a:lvl1pPr>
              <a:defRPr>
                <a:solidFill>
                  <a:srgbClr val="FFFFFF"/>
                </a:solidFill>
              </a:defRPr>
            </a:lvl1pPr>
          </a:lstStyle>
          <a:p>
            <a:pPr>
              <a:defRPr/>
            </a:pPr>
            <a:fld id="{59FEBEFA-921A-6847-83BF-E163EAAD5185}" type="slidenum">
              <a:rPr lang="en-US"/>
              <a:pPr>
                <a:defRPr/>
              </a:pPr>
              <a:t>‹#›</a:t>
            </a:fld>
            <a:endParaRPr lang="en-US"/>
          </a:p>
        </p:txBody>
      </p:sp>
      <p:sp>
        <p:nvSpPr>
          <p:cNvPr id="11" name="Footer Placeholder 4"/>
          <p:cNvSpPr txBox="1">
            <a:spLocks/>
          </p:cNvSpPr>
          <p:nvPr userDrawn="1"/>
        </p:nvSpPr>
        <p:spPr>
          <a:xfrm>
            <a:off x="871537" y="7516811"/>
            <a:ext cx="4059869"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sz="1000">
                <a:solidFill>
                  <a:schemeClr val="bg1"/>
                </a:solidFill>
              </a:rPr>
              <a:t>© College of American Pathologists.</a:t>
            </a:r>
          </a:p>
        </p:txBody>
      </p:sp>
    </p:spTree>
    <p:extLst>
      <p:ext uri="{BB962C8B-B14F-4D97-AF65-F5344CB8AC3E}">
        <p14:creationId xmlns:p14="http://schemas.microsoft.com/office/powerpoint/2010/main" val="121708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option_1">
    <p:spTree>
      <p:nvGrpSpPr>
        <p:cNvPr id="1" name=""/>
        <p:cNvGrpSpPr/>
        <p:nvPr/>
      </p:nvGrpSpPr>
      <p:grpSpPr>
        <a:xfrm>
          <a:off x="0" y="0"/>
          <a:ext cx="0" cy="0"/>
          <a:chOff x="0" y="0"/>
          <a:chExt cx="0" cy="0"/>
        </a:xfrm>
      </p:grpSpPr>
      <p:sp>
        <p:nvSpPr>
          <p:cNvPr id="4" name="Rectangle 3"/>
          <p:cNvSpPr/>
          <p:nvPr userDrawn="1"/>
        </p:nvSpPr>
        <p:spPr>
          <a:xfrm>
            <a:off x="-14270" y="-1"/>
            <a:ext cx="14630400" cy="8229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14" name="Picture 13" descr="GettyImages-506511534.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4270" y="-1"/>
            <a:ext cx="14644670" cy="8229602"/>
          </a:xfrm>
          <a:prstGeom prst="rect">
            <a:avLst/>
          </a:prstGeom>
        </p:spPr>
      </p:pic>
      <p:sp>
        <p:nvSpPr>
          <p:cNvPr id="10" name="Rectangle 9"/>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12"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15"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16" name="Text Placeholder 6"/>
          <p:cNvSpPr>
            <a:spLocks noGrp="1"/>
          </p:cNvSpPr>
          <p:nvPr>
            <p:ph type="body" sz="quarter" idx="11" hasCustomPrompt="1"/>
          </p:nvPr>
        </p:nvSpPr>
        <p:spPr>
          <a:xfrm>
            <a:off x="9770533" y="6815786"/>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428080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option_2">
    <p:spTree>
      <p:nvGrpSpPr>
        <p:cNvPr id="1" name=""/>
        <p:cNvGrpSpPr/>
        <p:nvPr/>
      </p:nvGrpSpPr>
      <p:grpSpPr>
        <a:xfrm>
          <a:off x="0" y="0"/>
          <a:ext cx="0" cy="0"/>
          <a:chOff x="0" y="0"/>
          <a:chExt cx="0" cy="0"/>
        </a:xfrm>
      </p:grpSpPr>
      <p:pic>
        <p:nvPicPr>
          <p:cNvPr id="2" name="Picture 1" descr="GettyImages-136642528.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t="6042"/>
          <a:stretch/>
        </p:blipFill>
        <p:spPr>
          <a:xfrm>
            <a:off x="0" y="0"/>
            <a:ext cx="14630400" cy="8229600"/>
          </a:xfrm>
          <a:prstGeom prst="rect">
            <a:avLst/>
          </a:prstGeom>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33427"/>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00302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option_3">
    <p:spTree>
      <p:nvGrpSpPr>
        <p:cNvPr id="1" name=""/>
        <p:cNvGrpSpPr/>
        <p:nvPr/>
      </p:nvGrpSpPr>
      <p:grpSpPr>
        <a:xfrm>
          <a:off x="0" y="0"/>
          <a:ext cx="0" cy="0"/>
          <a:chOff x="0" y="0"/>
          <a:chExt cx="0" cy="0"/>
        </a:xfrm>
      </p:grpSpPr>
      <p:pic>
        <p:nvPicPr>
          <p:cNvPr id="2" name="Picture 1" descr="bracey.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4724729" cy="8229600"/>
          </a:xfrm>
          <a:prstGeom prst="rect">
            <a:avLst/>
          </a:prstGeom>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68709"/>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4437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_option_3">
    <p:spTree>
      <p:nvGrpSpPr>
        <p:cNvPr id="1" name=""/>
        <p:cNvGrpSpPr/>
        <p:nvPr/>
      </p:nvGrpSpPr>
      <p:grpSpPr>
        <a:xfrm>
          <a:off x="0" y="0"/>
          <a:ext cx="0" cy="0"/>
          <a:chOff x="0" y="0"/>
          <a:chExt cx="0" cy="0"/>
        </a:xfrm>
      </p:grpSpPr>
      <p:pic>
        <p:nvPicPr>
          <p:cNvPr id="18"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4630400"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33427"/>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91628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0445" y="465138"/>
            <a:ext cx="13090030" cy="792162"/>
          </a:xfrm>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idx="1" hasCustomPrompt="1"/>
          </p:nvPr>
        </p:nvSpPr>
        <p:spPr>
          <a:xfrm>
            <a:off x="870445" y="1534319"/>
            <a:ext cx="13090030" cy="5654675"/>
          </a:xfrm>
        </p:spPr>
        <p:txBody>
          <a:bodyPr/>
          <a:lstStyle>
            <a:lvl2pPr>
              <a:buClr>
                <a:schemeClr val="tx2"/>
              </a:buClr>
              <a:defRPr/>
            </a:lvl2pPr>
            <a:lvl3pPr>
              <a:buClr>
                <a:schemeClr val="tx2"/>
              </a:buClr>
              <a:defRPr/>
            </a:lvl3pPr>
          </a:lstStyle>
          <a:p>
            <a:pPr lvl="0"/>
            <a:r>
              <a:rPr lang="en-US"/>
              <a:t>Bullet copy 28 </a:t>
            </a:r>
            <a:r>
              <a:rPr lang="en-US" err="1"/>
              <a:t>pt</a:t>
            </a:r>
            <a:endParaRPr lang="en-US"/>
          </a:p>
          <a:p>
            <a:pPr lvl="1"/>
            <a:r>
              <a:rPr lang="en-US"/>
              <a:t>Second level</a:t>
            </a:r>
          </a:p>
          <a:p>
            <a:pPr lvl="2"/>
            <a:r>
              <a:rPr lang="en-US"/>
              <a:t>Third level</a:t>
            </a:r>
          </a:p>
        </p:txBody>
      </p:sp>
      <p:sp>
        <p:nvSpPr>
          <p:cNvPr id="4" name="Footer Placeholder 4"/>
          <p:cNvSpPr>
            <a:spLocks noGrp="1"/>
          </p:cNvSpPr>
          <p:nvPr>
            <p:ph type="ftr" sz="quarter" idx="10"/>
          </p:nvPr>
        </p:nvSpPr>
        <p:spPr/>
        <p:txBody>
          <a:bodyPr/>
          <a:lstStyle>
            <a:lvl1pPr>
              <a:defRPr/>
            </a:lvl1pPr>
          </a:lstStyle>
          <a:p>
            <a:pPr>
              <a:defRPr/>
            </a:pPr>
            <a:fld id="{FA2F3D4E-A9B0-FE45-AAE7-68158DC61990}" type="datetime3">
              <a:rPr lang="en-US" smtClean="0"/>
              <a:pPr>
                <a:defRPr/>
              </a:pPr>
              <a:t>30 November 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A334BCE-71BB-5C4B-ADF3-0990CAD694A9}" type="slidenum">
              <a:rPr lang="en-US"/>
              <a:pPr>
                <a:defRPr/>
              </a:pPr>
              <a:t>‹#›</a:t>
            </a:fld>
            <a:endParaRPr lang="en-US"/>
          </a:p>
        </p:txBody>
      </p:sp>
    </p:spTree>
    <p:extLst>
      <p:ext uri="{BB962C8B-B14F-4D97-AF65-F5344CB8AC3E}">
        <p14:creationId xmlns:p14="http://schemas.microsoft.com/office/powerpoint/2010/main" val="3765007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71539" y="465139"/>
            <a:ext cx="13088936"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71537" y="1530351"/>
            <a:ext cx="13088938" cy="575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2297734" y="7710862"/>
            <a:ext cx="994648" cy="247650"/>
          </a:xfrm>
          <a:prstGeom prst="rect">
            <a:avLst/>
          </a:prstGeom>
        </p:spPr>
        <p:txBody>
          <a:bodyPr vert="horz" lIns="130622" tIns="65311" rIns="130622" bIns="65311" rtlCol="0" anchor="ctr"/>
          <a:lstStyle>
            <a:lvl1pPr algn="r" defTabSz="653084" fontAlgn="auto">
              <a:spcBef>
                <a:spcPts val="0"/>
              </a:spcBef>
              <a:spcAft>
                <a:spcPts val="0"/>
              </a:spcAft>
              <a:defRPr sz="1000">
                <a:solidFill>
                  <a:schemeClr val="tx1">
                    <a:tint val="75000"/>
                  </a:schemeClr>
                </a:solidFill>
                <a:latin typeface="+mn-lt"/>
                <a:ea typeface="+mn-ea"/>
                <a:cs typeface="+mn-cs"/>
              </a:defRPr>
            </a:lvl1pPr>
          </a:lstStyle>
          <a:p>
            <a:pPr>
              <a:defRPr/>
            </a:pPr>
            <a:fld id="{7C076392-42EA-D440-A06B-06EEC78A1F8D}" type="datetime3">
              <a:rPr lang="en-US" smtClean="0"/>
              <a:pPr>
                <a:defRPr/>
              </a:pPr>
              <a:t>30 November 2023</a:t>
            </a:fld>
            <a:endParaRPr lang="en-US"/>
          </a:p>
        </p:txBody>
      </p:sp>
      <p:sp>
        <p:nvSpPr>
          <p:cNvPr id="6" name="Slide Number Placeholder 5"/>
          <p:cNvSpPr>
            <a:spLocks noGrp="1"/>
          </p:cNvSpPr>
          <p:nvPr>
            <p:ph type="sldNum" sz="quarter" idx="4"/>
          </p:nvPr>
        </p:nvSpPr>
        <p:spPr>
          <a:xfrm>
            <a:off x="13510794" y="7710862"/>
            <a:ext cx="432044" cy="247650"/>
          </a:xfrm>
          <a:prstGeom prst="rect">
            <a:avLst/>
          </a:prstGeom>
        </p:spPr>
        <p:txBody>
          <a:bodyPr vert="horz" lIns="130622" tIns="65311" rIns="130622" bIns="65311" rtlCol="0" anchor="ctr"/>
          <a:lstStyle>
            <a:lvl1pPr algn="r" defTabSz="653084" fontAlgn="auto">
              <a:spcBef>
                <a:spcPts val="0"/>
              </a:spcBef>
              <a:spcAft>
                <a:spcPts val="0"/>
              </a:spcAft>
              <a:defRPr sz="1000">
                <a:solidFill>
                  <a:schemeClr val="tx1">
                    <a:tint val="75000"/>
                  </a:schemeClr>
                </a:solidFill>
                <a:latin typeface="+mn-lt"/>
                <a:ea typeface="+mn-ea"/>
                <a:cs typeface="+mn-cs"/>
              </a:defRPr>
            </a:lvl1pPr>
          </a:lstStyle>
          <a:p>
            <a:pPr>
              <a:defRPr/>
            </a:pPr>
            <a:fld id="{33DA6F35-8B93-F84D-BCF2-1E6C679190C6}" type="slidenum">
              <a:rPr lang="en-US"/>
              <a:pPr>
                <a:defRPr/>
              </a:pPr>
              <a:t>‹#›</a:t>
            </a:fld>
            <a:endParaRPr lang="en-US"/>
          </a:p>
        </p:txBody>
      </p:sp>
      <p:sp>
        <p:nvSpPr>
          <p:cNvPr id="7" name="Rectangle 6"/>
          <p:cNvSpPr/>
          <p:nvPr/>
        </p:nvSpPr>
        <p:spPr>
          <a:xfrm>
            <a:off x="14291733" y="0"/>
            <a:ext cx="338668" cy="82296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084" fontAlgn="auto">
              <a:spcBef>
                <a:spcPts val="0"/>
              </a:spcBef>
              <a:spcAft>
                <a:spcPts val="0"/>
              </a:spcAft>
              <a:defRPr/>
            </a:pPr>
            <a:endParaRPr lang="en-US" sz="1800"/>
          </a:p>
        </p:txBody>
      </p:sp>
      <p:sp>
        <p:nvSpPr>
          <p:cNvPr id="9" name="Footer Placeholder 4"/>
          <p:cNvSpPr txBox="1">
            <a:spLocks/>
          </p:cNvSpPr>
          <p:nvPr/>
        </p:nvSpPr>
        <p:spPr>
          <a:xfrm>
            <a:off x="695787" y="7710862"/>
            <a:ext cx="3832190"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sz="1000"/>
              <a:t>© College of American Pathologists.</a:t>
            </a:r>
          </a:p>
        </p:txBody>
      </p:sp>
    </p:spTree>
    <p:extLst>
      <p:ext uri="{BB962C8B-B14F-4D97-AF65-F5344CB8AC3E}">
        <p14:creationId xmlns:p14="http://schemas.microsoft.com/office/powerpoint/2010/main" val="3694831599"/>
      </p:ext>
    </p:extLst>
  </p:cSld>
  <p:clrMap bg1="lt1" tx1="dk1" bg2="lt2" tx2="dk2" accent1="accent1" accent2="accent2" accent3="accent3" accent4="accent4" accent5="accent5" accent6="accent6" hlink="hlink" folHlink="folHlink"/>
  <p:sldLayoutIdLst>
    <p:sldLayoutId id="2147483672" r:id="rId1"/>
    <p:sldLayoutId id="2147483669" r:id="rId2"/>
    <p:sldLayoutId id="2147483662" r:id="rId3"/>
    <p:sldLayoutId id="2147483664" r:id="rId4"/>
  </p:sldLayoutIdLst>
  <p:hf hdr="0"/>
  <p:txStyles>
    <p:titleStyle>
      <a:lvl1pPr algn="l" defTabSz="652436" rtl="0" eaLnBrk="1" fontAlgn="base" hangingPunct="1">
        <a:spcBef>
          <a:spcPct val="0"/>
        </a:spcBef>
        <a:spcAft>
          <a:spcPct val="0"/>
        </a:spcAft>
        <a:defRPr sz="4800" b="1" kern="1200">
          <a:solidFill>
            <a:schemeClr val="tx2"/>
          </a:solidFill>
          <a:latin typeface="+mj-lt"/>
          <a:ea typeface="ヒラギノ角ゴ Pro W3" charset="0"/>
          <a:cs typeface="ヒラギノ角ゴ Pro W3" charset="0"/>
        </a:defRPr>
      </a:lvl1pPr>
      <a:lvl2pPr algn="l" defTabSz="652436"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2pPr>
      <a:lvl3pPr algn="l" defTabSz="652436"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3pPr>
      <a:lvl4pPr algn="l" defTabSz="652436"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4pPr>
      <a:lvl5pPr algn="l" defTabSz="652436"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5pPr>
      <a:lvl6pPr marL="653084" algn="l" defTabSz="653084"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6pPr>
      <a:lvl7pPr marL="1306168" algn="l" defTabSz="653084"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7pPr>
      <a:lvl8pPr marL="1959253" algn="l" defTabSz="653084"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8pPr>
      <a:lvl9pPr marL="2612336" algn="l" defTabSz="653084"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9pPr>
    </p:titleStyle>
    <p:bodyStyle>
      <a:lvl1pPr marL="328600" indent="-328600" algn="l" defTabSz="652436" rtl="0" eaLnBrk="1" fontAlgn="base" hangingPunct="1">
        <a:lnSpc>
          <a:spcPct val="130000"/>
        </a:lnSpc>
        <a:spcBef>
          <a:spcPct val="20000"/>
        </a:spcBef>
        <a:spcAft>
          <a:spcPct val="0"/>
        </a:spcAft>
        <a:buClr>
          <a:schemeClr val="tx2"/>
        </a:buClr>
        <a:buFont typeface="Arial" charset="0"/>
        <a:buChar char="•"/>
        <a:defRPr sz="2800" b="1" kern="1200">
          <a:solidFill>
            <a:srgbClr val="595959"/>
          </a:solidFill>
          <a:latin typeface="+mn-lt"/>
          <a:ea typeface="ヒラギノ角ゴ Pro W3" charset="0"/>
          <a:cs typeface="ヒラギノ角ゴ Pro W3" charset="0"/>
        </a:defRPr>
      </a:lvl1pPr>
      <a:lvl2pPr marL="623863" indent="-341299" algn="l" defTabSz="652436" rtl="0" eaLnBrk="1" fontAlgn="base" hangingPunct="1">
        <a:lnSpc>
          <a:spcPct val="130000"/>
        </a:lnSpc>
        <a:spcBef>
          <a:spcPct val="20000"/>
        </a:spcBef>
        <a:spcAft>
          <a:spcPct val="0"/>
        </a:spcAft>
        <a:buClr>
          <a:schemeClr val="tx2"/>
        </a:buClr>
        <a:buFont typeface="Courier New"/>
        <a:buChar char="o"/>
        <a:defRPr sz="2000" b="1" kern="1200">
          <a:solidFill>
            <a:srgbClr val="595959"/>
          </a:solidFill>
          <a:latin typeface="+mn-lt"/>
          <a:ea typeface="ヒラギノ角ゴ Pro W3" charset="0"/>
          <a:cs typeface="ヒラギノ角ゴ Pro W3" charset="0"/>
        </a:defRPr>
      </a:lvl2pPr>
      <a:lvl3pPr marL="917538" indent="-341299" algn="l" defTabSz="652436" rtl="0" eaLnBrk="1" fontAlgn="base" hangingPunct="1">
        <a:lnSpc>
          <a:spcPct val="130000"/>
        </a:lnSpc>
        <a:spcBef>
          <a:spcPct val="20000"/>
        </a:spcBef>
        <a:spcAft>
          <a:spcPct val="0"/>
        </a:spcAft>
        <a:buClr>
          <a:schemeClr val="tx2"/>
        </a:buClr>
        <a:buFont typeface="Lucida Grande"/>
        <a:buChar char="–"/>
        <a:defRPr sz="2000" b="1" kern="1200">
          <a:solidFill>
            <a:srgbClr val="595959"/>
          </a:solidFill>
          <a:latin typeface="+mn-lt"/>
          <a:ea typeface="ヒラギノ角ゴ Pro W3" charset="0"/>
          <a:cs typeface="ヒラギノ角ゴ Pro W3" charset="0"/>
        </a:defRPr>
      </a:lvl3pPr>
      <a:lvl4pPr marL="2284321" indent="-325424" algn="l" defTabSz="652436"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4pPr>
      <a:lvl5pPr marL="2938345" indent="-325424" algn="l" defTabSz="652436"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5pPr>
      <a:lvl6pPr marL="3591962" indent="-326542" algn="l" defTabSz="653084" rtl="0" eaLnBrk="1" latinLnBrk="0" hangingPunct="1">
        <a:spcBef>
          <a:spcPct val="20000"/>
        </a:spcBef>
        <a:buFont typeface="Arial"/>
        <a:buChar char="•"/>
        <a:defRPr sz="2900" kern="1200">
          <a:solidFill>
            <a:schemeClr val="tx1"/>
          </a:solidFill>
          <a:latin typeface="+mn-lt"/>
          <a:ea typeface="+mn-ea"/>
          <a:cs typeface="+mn-cs"/>
        </a:defRPr>
      </a:lvl6pPr>
      <a:lvl7pPr marL="4245046" indent="-326542" algn="l" defTabSz="653084" rtl="0" eaLnBrk="1" latinLnBrk="0" hangingPunct="1">
        <a:spcBef>
          <a:spcPct val="20000"/>
        </a:spcBef>
        <a:buFont typeface="Arial"/>
        <a:buChar char="•"/>
        <a:defRPr sz="2900" kern="1200">
          <a:solidFill>
            <a:schemeClr val="tx1"/>
          </a:solidFill>
          <a:latin typeface="+mn-lt"/>
          <a:ea typeface="+mn-ea"/>
          <a:cs typeface="+mn-cs"/>
        </a:defRPr>
      </a:lvl7pPr>
      <a:lvl8pPr marL="4898131" indent="-326542" algn="l" defTabSz="653084" rtl="0" eaLnBrk="1" latinLnBrk="0" hangingPunct="1">
        <a:spcBef>
          <a:spcPct val="20000"/>
        </a:spcBef>
        <a:buFont typeface="Arial"/>
        <a:buChar char="•"/>
        <a:defRPr sz="2900" kern="1200">
          <a:solidFill>
            <a:schemeClr val="tx1"/>
          </a:solidFill>
          <a:latin typeface="+mn-lt"/>
          <a:ea typeface="+mn-ea"/>
          <a:cs typeface="+mn-cs"/>
        </a:defRPr>
      </a:lvl8pPr>
      <a:lvl9pPr marL="5551214" indent="-326542" algn="l" defTabSz="65308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84" rtl="0" eaLnBrk="1" latinLnBrk="0" hangingPunct="1">
        <a:defRPr sz="2600" kern="1200">
          <a:solidFill>
            <a:schemeClr val="tx1"/>
          </a:solidFill>
          <a:latin typeface="+mn-lt"/>
          <a:ea typeface="+mn-ea"/>
          <a:cs typeface="+mn-cs"/>
        </a:defRPr>
      </a:lvl1pPr>
      <a:lvl2pPr marL="653084" algn="l" defTabSz="653084" rtl="0" eaLnBrk="1" latinLnBrk="0" hangingPunct="1">
        <a:defRPr sz="2600" kern="1200">
          <a:solidFill>
            <a:schemeClr val="tx1"/>
          </a:solidFill>
          <a:latin typeface="+mn-lt"/>
          <a:ea typeface="+mn-ea"/>
          <a:cs typeface="+mn-cs"/>
        </a:defRPr>
      </a:lvl2pPr>
      <a:lvl3pPr marL="1306168" algn="l" defTabSz="653084" rtl="0" eaLnBrk="1" latinLnBrk="0" hangingPunct="1">
        <a:defRPr sz="2600" kern="1200">
          <a:solidFill>
            <a:schemeClr val="tx1"/>
          </a:solidFill>
          <a:latin typeface="+mn-lt"/>
          <a:ea typeface="+mn-ea"/>
          <a:cs typeface="+mn-cs"/>
        </a:defRPr>
      </a:lvl3pPr>
      <a:lvl4pPr marL="1959253" algn="l" defTabSz="653084" rtl="0" eaLnBrk="1" latinLnBrk="0" hangingPunct="1">
        <a:defRPr sz="2600" kern="1200">
          <a:solidFill>
            <a:schemeClr val="tx1"/>
          </a:solidFill>
          <a:latin typeface="+mn-lt"/>
          <a:ea typeface="+mn-ea"/>
          <a:cs typeface="+mn-cs"/>
        </a:defRPr>
      </a:lvl4pPr>
      <a:lvl5pPr marL="2612336" algn="l" defTabSz="653084" rtl="0" eaLnBrk="1" latinLnBrk="0" hangingPunct="1">
        <a:defRPr sz="2600" kern="1200">
          <a:solidFill>
            <a:schemeClr val="tx1"/>
          </a:solidFill>
          <a:latin typeface="+mn-lt"/>
          <a:ea typeface="+mn-ea"/>
          <a:cs typeface="+mn-cs"/>
        </a:defRPr>
      </a:lvl5pPr>
      <a:lvl6pPr marL="3265421" algn="l" defTabSz="653084" rtl="0" eaLnBrk="1" latinLnBrk="0" hangingPunct="1">
        <a:defRPr sz="2600" kern="1200">
          <a:solidFill>
            <a:schemeClr val="tx1"/>
          </a:solidFill>
          <a:latin typeface="+mn-lt"/>
          <a:ea typeface="+mn-ea"/>
          <a:cs typeface="+mn-cs"/>
        </a:defRPr>
      </a:lvl6pPr>
      <a:lvl7pPr marL="3918504" algn="l" defTabSz="653084" rtl="0" eaLnBrk="1" latinLnBrk="0" hangingPunct="1">
        <a:defRPr sz="2600" kern="1200">
          <a:solidFill>
            <a:schemeClr val="tx1"/>
          </a:solidFill>
          <a:latin typeface="+mn-lt"/>
          <a:ea typeface="+mn-ea"/>
          <a:cs typeface="+mn-cs"/>
        </a:defRPr>
      </a:lvl7pPr>
      <a:lvl8pPr marL="4571588" algn="l" defTabSz="653084" rtl="0" eaLnBrk="1" latinLnBrk="0" hangingPunct="1">
        <a:defRPr sz="2600" kern="1200">
          <a:solidFill>
            <a:schemeClr val="tx1"/>
          </a:solidFill>
          <a:latin typeface="+mn-lt"/>
          <a:ea typeface="+mn-ea"/>
          <a:cs typeface="+mn-cs"/>
        </a:defRPr>
      </a:lvl8pPr>
      <a:lvl9pPr marL="5224673" algn="l" defTabSz="653084"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71538" y="465138"/>
            <a:ext cx="13088936"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71537" y="1530350"/>
            <a:ext cx="13088937" cy="575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2297733" y="7710862"/>
            <a:ext cx="994648" cy="247650"/>
          </a:xfrm>
          <a:prstGeom prst="rect">
            <a:avLst/>
          </a:prstGeom>
        </p:spPr>
        <p:txBody>
          <a:bodyPr vert="horz" lIns="130622" tIns="65311" rIns="130622" bIns="65311" rtlCol="0" anchor="ctr"/>
          <a:lstStyle>
            <a:lvl1pPr algn="r" defTabSz="653110" fontAlgn="auto">
              <a:spcBef>
                <a:spcPts val="0"/>
              </a:spcBef>
              <a:spcAft>
                <a:spcPts val="0"/>
              </a:spcAft>
              <a:defRPr sz="1000">
                <a:solidFill>
                  <a:schemeClr val="tx1">
                    <a:tint val="75000"/>
                  </a:schemeClr>
                </a:solidFill>
                <a:latin typeface="+mn-lt"/>
                <a:ea typeface="+mn-ea"/>
                <a:cs typeface="+mn-cs"/>
              </a:defRPr>
            </a:lvl1pPr>
          </a:lstStyle>
          <a:p>
            <a:pPr>
              <a:defRPr/>
            </a:pPr>
            <a:fld id="{7C076392-42EA-D440-A06B-06EEC78A1F8D}" type="datetime3">
              <a:rPr lang="en-US" smtClean="0"/>
              <a:pPr>
                <a:defRPr/>
              </a:pPr>
              <a:t>30 November 2023</a:t>
            </a:fld>
            <a:endParaRPr lang="en-US"/>
          </a:p>
        </p:txBody>
      </p:sp>
      <p:sp>
        <p:nvSpPr>
          <p:cNvPr id="6" name="Slide Number Placeholder 5"/>
          <p:cNvSpPr>
            <a:spLocks noGrp="1"/>
          </p:cNvSpPr>
          <p:nvPr>
            <p:ph type="sldNum" sz="quarter" idx="4"/>
          </p:nvPr>
        </p:nvSpPr>
        <p:spPr>
          <a:xfrm>
            <a:off x="13510793" y="7710862"/>
            <a:ext cx="432044" cy="247650"/>
          </a:xfrm>
          <a:prstGeom prst="rect">
            <a:avLst/>
          </a:prstGeom>
        </p:spPr>
        <p:txBody>
          <a:bodyPr vert="horz" lIns="130622" tIns="65311" rIns="130622" bIns="65311" rtlCol="0" anchor="ctr"/>
          <a:lstStyle>
            <a:lvl1pPr algn="r" defTabSz="653110" fontAlgn="auto">
              <a:spcBef>
                <a:spcPts val="0"/>
              </a:spcBef>
              <a:spcAft>
                <a:spcPts val="0"/>
              </a:spcAft>
              <a:defRPr sz="1000">
                <a:solidFill>
                  <a:schemeClr val="tx1">
                    <a:tint val="75000"/>
                  </a:schemeClr>
                </a:solidFill>
                <a:latin typeface="+mn-lt"/>
                <a:ea typeface="+mn-ea"/>
                <a:cs typeface="+mn-cs"/>
              </a:defRPr>
            </a:lvl1pPr>
          </a:lstStyle>
          <a:p>
            <a:pPr>
              <a:defRPr/>
            </a:pPr>
            <a:fld id="{33DA6F35-8B93-F84D-BCF2-1E6C679190C6}" type="slidenum">
              <a:rPr lang="en-US"/>
              <a:pPr>
                <a:defRPr/>
              </a:pPr>
              <a:t>‹#›</a:t>
            </a:fld>
            <a:endParaRPr lang="en-US"/>
          </a:p>
        </p:txBody>
      </p:sp>
      <p:sp>
        <p:nvSpPr>
          <p:cNvPr id="7" name="Rectangle 6"/>
          <p:cNvSpPr/>
          <p:nvPr/>
        </p:nvSpPr>
        <p:spPr>
          <a:xfrm>
            <a:off x="14291732" y="0"/>
            <a:ext cx="338667" cy="82296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sp>
        <p:nvSpPr>
          <p:cNvPr id="9" name="Footer Placeholder 4"/>
          <p:cNvSpPr txBox="1">
            <a:spLocks/>
          </p:cNvSpPr>
          <p:nvPr userDrawn="1"/>
        </p:nvSpPr>
        <p:spPr>
          <a:xfrm>
            <a:off x="695786" y="7710862"/>
            <a:ext cx="3832190"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a:t>© College of American Pathologists.</a:t>
            </a:r>
          </a:p>
        </p:txBody>
      </p:sp>
    </p:spTree>
  </p:cSld>
  <p:clrMap bg1="lt1" tx1="dk1" bg2="lt2" tx2="dk2" accent1="accent1" accent2="accent2" accent3="accent3" accent4="accent4" accent5="accent5" accent6="accent6" hlink="hlink" folHlink="folHlink"/>
  <p:sldLayoutIdLst>
    <p:sldLayoutId id="2147493721" r:id="rId1"/>
    <p:sldLayoutId id="2147493722" r:id="rId2"/>
    <p:sldLayoutId id="2147493739" r:id="rId3"/>
    <p:sldLayoutId id="2147493740" r:id="rId4"/>
    <p:sldLayoutId id="2147493754" r:id="rId5"/>
    <p:sldLayoutId id="2147493737" r:id="rId6"/>
    <p:sldLayoutId id="2147493741" r:id="rId7"/>
    <p:sldLayoutId id="2147493742" r:id="rId8"/>
    <p:sldLayoutId id="2147493755" r:id="rId9"/>
    <p:sldLayoutId id="2147493756" r:id="rId10"/>
    <p:sldLayoutId id="2147493757" r:id="rId11"/>
    <p:sldLayoutId id="2147493758" r:id="rId12"/>
    <p:sldLayoutId id="2147493759" r:id="rId13"/>
    <p:sldLayoutId id="2147493725" r:id="rId14"/>
    <p:sldLayoutId id="2147493760" r:id="rId15"/>
    <p:sldLayoutId id="2147493761" r:id="rId16"/>
    <p:sldLayoutId id="2147493762" r:id="rId17"/>
    <p:sldLayoutId id="2147493763" r:id="rId18"/>
  </p:sldLayoutIdLst>
  <p:hf hdr="0"/>
  <p:txStyles>
    <p:titleStyle>
      <a:lvl1pPr algn="l" defTabSz="652463" rtl="0" eaLnBrk="1" fontAlgn="base" hangingPunct="1">
        <a:spcBef>
          <a:spcPct val="0"/>
        </a:spcBef>
        <a:spcAft>
          <a:spcPct val="0"/>
        </a:spcAft>
        <a:defRPr sz="4800" b="1" kern="1200">
          <a:solidFill>
            <a:schemeClr val="tx2"/>
          </a:solidFill>
          <a:latin typeface="+mj-lt"/>
          <a:ea typeface="ヒラギノ角ゴ Pro W3" charset="0"/>
          <a:cs typeface="ヒラギノ角ゴ Pro W3" charset="0"/>
        </a:defRPr>
      </a:lvl1pPr>
      <a:lvl2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2pPr>
      <a:lvl3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3pPr>
      <a:lvl4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4pPr>
      <a:lvl5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5pPr>
      <a:lvl6pPr marL="65311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6pPr>
      <a:lvl7pPr marL="130622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7pPr>
      <a:lvl8pPr marL="195933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8pPr>
      <a:lvl9pPr marL="261244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9pPr>
    </p:titleStyle>
    <p:bodyStyle>
      <a:lvl1pPr marL="328613" indent="-328613" algn="l" defTabSz="652463" rtl="0" eaLnBrk="1" fontAlgn="base" hangingPunct="1">
        <a:lnSpc>
          <a:spcPct val="130000"/>
        </a:lnSpc>
        <a:spcBef>
          <a:spcPct val="20000"/>
        </a:spcBef>
        <a:spcAft>
          <a:spcPct val="0"/>
        </a:spcAft>
        <a:buClr>
          <a:schemeClr val="tx2"/>
        </a:buClr>
        <a:buFont typeface="Arial" charset="0"/>
        <a:buChar char="•"/>
        <a:defRPr sz="2800" b="1" kern="1200">
          <a:solidFill>
            <a:srgbClr val="595959"/>
          </a:solidFill>
          <a:latin typeface="+mn-lt"/>
          <a:ea typeface="ヒラギノ角ゴ Pro W3" charset="0"/>
          <a:cs typeface="ヒラギノ角ゴ Pro W3" charset="0"/>
        </a:defRPr>
      </a:lvl1pPr>
      <a:lvl2pPr marL="623888" indent="-341313" algn="l" defTabSz="652463" rtl="0" eaLnBrk="1" fontAlgn="base" hangingPunct="1">
        <a:lnSpc>
          <a:spcPct val="130000"/>
        </a:lnSpc>
        <a:spcBef>
          <a:spcPct val="20000"/>
        </a:spcBef>
        <a:spcAft>
          <a:spcPct val="0"/>
        </a:spcAft>
        <a:buClr>
          <a:schemeClr val="tx2"/>
        </a:buClr>
        <a:buFont typeface="Courier New"/>
        <a:buChar char="o"/>
        <a:defRPr sz="2000" b="1" kern="1200">
          <a:solidFill>
            <a:srgbClr val="595959"/>
          </a:solidFill>
          <a:latin typeface="+mn-lt"/>
          <a:ea typeface="ヒラギノ角ゴ Pro W3" charset="0"/>
          <a:cs typeface="ヒラギノ角ゴ Pro W3" charset="0"/>
        </a:defRPr>
      </a:lvl2pPr>
      <a:lvl3pPr marL="917575" indent="-341313" algn="l" defTabSz="652463" rtl="0" eaLnBrk="1" fontAlgn="base" hangingPunct="1">
        <a:lnSpc>
          <a:spcPct val="130000"/>
        </a:lnSpc>
        <a:spcBef>
          <a:spcPct val="20000"/>
        </a:spcBef>
        <a:spcAft>
          <a:spcPct val="0"/>
        </a:spcAft>
        <a:buClr>
          <a:schemeClr val="tx2"/>
        </a:buClr>
        <a:buFont typeface="Lucida Grande"/>
        <a:buChar char="–"/>
        <a:defRPr sz="20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71538" y="465138"/>
            <a:ext cx="13088936"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71537" y="1530350"/>
            <a:ext cx="13088937" cy="575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2297733" y="7710862"/>
            <a:ext cx="994648" cy="247650"/>
          </a:xfrm>
          <a:prstGeom prst="rect">
            <a:avLst/>
          </a:prstGeom>
        </p:spPr>
        <p:txBody>
          <a:bodyPr vert="horz" lIns="130622" tIns="65311" rIns="130622" bIns="65311" rtlCol="0" anchor="ctr"/>
          <a:lstStyle>
            <a:lvl1pPr algn="r" defTabSz="653110" fontAlgn="auto">
              <a:spcBef>
                <a:spcPts val="0"/>
              </a:spcBef>
              <a:spcAft>
                <a:spcPts val="0"/>
              </a:spcAft>
              <a:defRPr sz="1000">
                <a:solidFill>
                  <a:schemeClr val="tx1">
                    <a:tint val="75000"/>
                  </a:schemeClr>
                </a:solidFill>
                <a:latin typeface="+mn-lt"/>
                <a:ea typeface="+mn-ea"/>
                <a:cs typeface="+mn-cs"/>
              </a:defRPr>
            </a:lvl1pPr>
          </a:lstStyle>
          <a:p>
            <a:pPr>
              <a:defRPr/>
            </a:pPr>
            <a:fld id="{7C076392-42EA-D440-A06B-06EEC78A1F8D}" type="datetime3">
              <a:rPr lang="en-US" smtClean="0"/>
              <a:pPr>
                <a:defRPr/>
              </a:pPr>
              <a:t>30 November 2023</a:t>
            </a:fld>
            <a:endParaRPr lang="en-US"/>
          </a:p>
        </p:txBody>
      </p:sp>
      <p:sp>
        <p:nvSpPr>
          <p:cNvPr id="6" name="Slide Number Placeholder 5"/>
          <p:cNvSpPr>
            <a:spLocks noGrp="1"/>
          </p:cNvSpPr>
          <p:nvPr>
            <p:ph type="sldNum" sz="quarter" idx="4"/>
          </p:nvPr>
        </p:nvSpPr>
        <p:spPr>
          <a:xfrm>
            <a:off x="13510793" y="7710862"/>
            <a:ext cx="432044" cy="247650"/>
          </a:xfrm>
          <a:prstGeom prst="rect">
            <a:avLst/>
          </a:prstGeom>
        </p:spPr>
        <p:txBody>
          <a:bodyPr vert="horz" lIns="130622" tIns="65311" rIns="130622" bIns="65311" rtlCol="0" anchor="ctr"/>
          <a:lstStyle>
            <a:lvl1pPr algn="r" defTabSz="653110" fontAlgn="auto">
              <a:spcBef>
                <a:spcPts val="0"/>
              </a:spcBef>
              <a:spcAft>
                <a:spcPts val="0"/>
              </a:spcAft>
              <a:defRPr sz="1000">
                <a:solidFill>
                  <a:schemeClr val="tx1">
                    <a:tint val="75000"/>
                  </a:schemeClr>
                </a:solidFill>
                <a:latin typeface="+mn-lt"/>
                <a:ea typeface="+mn-ea"/>
                <a:cs typeface="+mn-cs"/>
              </a:defRPr>
            </a:lvl1pPr>
          </a:lstStyle>
          <a:p>
            <a:pPr>
              <a:defRPr/>
            </a:pPr>
            <a:fld id="{33DA6F35-8B93-F84D-BCF2-1E6C679190C6}" type="slidenum">
              <a:rPr lang="en-US"/>
              <a:pPr>
                <a:defRPr/>
              </a:pPr>
              <a:t>‹#›</a:t>
            </a:fld>
            <a:endParaRPr lang="en-US"/>
          </a:p>
        </p:txBody>
      </p:sp>
      <p:sp>
        <p:nvSpPr>
          <p:cNvPr id="7" name="Rectangle 6"/>
          <p:cNvSpPr/>
          <p:nvPr/>
        </p:nvSpPr>
        <p:spPr>
          <a:xfrm>
            <a:off x="14291732" y="0"/>
            <a:ext cx="338667" cy="82296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sp>
        <p:nvSpPr>
          <p:cNvPr id="9" name="Footer Placeholder 4"/>
          <p:cNvSpPr txBox="1">
            <a:spLocks/>
          </p:cNvSpPr>
          <p:nvPr/>
        </p:nvSpPr>
        <p:spPr>
          <a:xfrm>
            <a:off x="695786" y="7710862"/>
            <a:ext cx="3832190"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a:t>© College of American Pathologists.</a:t>
            </a:r>
          </a:p>
        </p:txBody>
      </p:sp>
    </p:spTree>
  </p:cSld>
  <p:clrMap bg1="lt1" tx1="dk1" bg2="lt2" tx2="dk2" accent1="accent1" accent2="accent2" accent3="accent3" accent4="accent4" accent5="accent5" accent6="accent6" hlink="hlink" folHlink="folHlink"/>
  <p:sldLayoutIdLst>
    <p:sldLayoutId id="2147493752" r:id="rId1"/>
    <p:sldLayoutId id="2147493717" r:id="rId2"/>
    <p:sldLayoutId id="2147493743" r:id="rId3"/>
    <p:sldLayoutId id="2147493723" r:id="rId4"/>
    <p:sldLayoutId id="2147493718" r:id="rId5"/>
    <p:sldLayoutId id="2147493735" r:id="rId6"/>
    <p:sldLayoutId id="2147493719" r:id="rId7"/>
    <p:sldLayoutId id="2147493720" r:id="rId8"/>
    <p:sldLayoutId id="2147493731" r:id="rId9"/>
    <p:sldLayoutId id="2147493724" r:id="rId10"/>
    <p:sldLayoutId id="2147493726" r:id="rId11"/>
  </p:sldLayoutIdLst>
  <p:hf hdr="0"/>
  <p:txStyles>
    <p:titleStyle>
      <a:lvl1pPr algn="l" defTabSz="652463" rtl="0" eaLnBrk="1" fontAlgn="base" hangingPunct="1">
        <a:spcBef>
          <a:spcPct val="0"/>
        </a:spcBef>
        <a:spcAft>
          <a:spcPct val="0"/>
        </a:spcAft>
        <a:defRPr sz="4800" b="1" kern="1200">
          <a:solidFill>
            <a:schemeClr val="tx2"/>
          </a:solidFill>
          <a:latin typeface="+mj-lt"/>
          <a:ea typeface="ヒラギノ角ゴ Pro W3" charset="0"/>
          <a:cs typeface="ヒラギノ角ゴ Pro W3" charset="0"/>
        </a:defRPr>
      </a:lvl1pPr>
      <a:lvl2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2pPr>
      <a:lvl3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3pPr>
      <a:lvl4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4pPr>
      <a:lvl5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5pPr>
      <a:lvl6pPr marL="65311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6pPr>
      <a:lvl7pPr marL="130622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7pPr>
      <a:lvl8pPr marL="195933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8pPr>
      <a:lvl9pPr marL="261244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9pPr>
    </p:titleStyle>
    <p:bodyStyle>
      <a:lvl1pPr marL="328613" indent="-328613" algn="l" defTabSz="652463" rtl="0" eaLnBrk="1" fontAlgn="base" hangingPunct="1">
        <a:lnSpc>
          <a:spcPct val="130000"/>
        </a:lnSpc>
        <a:spcBef>
          <a:spcPct val="20000"/>
        </a:spcBef>
        <a:spcAft>
          <a:spcPct val="0"/>
        </a:spcAft>
        <a:buClr>
          <a:schemeClr val="tx2"/>
        </a:buClr>
        <a:buFont typeface="Arial" charset="0"/>
        <a:buChar char="•"/>
        <a:defRPr sz="2800" b="1" kern="1200">
          <a:solidFill>
            <a:srgbClr val="595959"/>
          </a:solidFill>
          <a:latin typeface="+mn-lt"/>
          <a:ea typeface="ヒラギノ角ゴ Pro W3" charset="0"/>
          <a:cs typeface="ヒラギノ角ゴ Pro W3" charset="0"/>
        </a:defRPr>
      </a:lvl1pPr>
      <a:lvl2pPr marL="623888" indent="-341313" algn="l" defTabSz="652463" rtl="0" eaLnBrk="1" fontAlgn="base" hangingPunct="1">
        <a:lnSpc>
          <a:spcPct val="130000"/>
        </a:lnSpc>
        <a:spcBef>
          <a:spcPct val="20000"/>
        </a:spcBef>
        <a:spcAft>
          <a:spcPct val="0"/>
        </a:spcAft>
        <a:buClr>
          <a:schemeClr val="tx2"/>
        </a:buClr>
        <a:buFont typeface="Courier New"/>
        <a:buChar char="o"/>
        <a:defRPr sz="2000" b="1" kern="1200">
          <a:solidFill>
            <a:srgbClr val="595959"/>
          </a:solidFill>
          <a:latin typeface="+mn-lt"/>
          <a:ea typeface="ヒラギノ角ゴ Pro W3" charset="0"/>
          <a:cs typeface="ヒラギノ角ゴ Pro W3" charset="0"/>
        </a:defRPr>
      </a:lvl2pPr>
      <a:lvl3pPr marL="917575" indent="-341313" algn="l" defTabSz="652463" rtl="0" eaLnBrk="1" fontAlgn="base" hangingPunct="1">
        <a:lnSpc>
          <a:spcPct val="130000"/>
        </a:lnSpc>
        <a:spcBef>
          <a:spcPct val="20000"/>
        </a:spcBef>
        <a:spcAft>
          <a:spcPct val="0"/>
        </a:spcAft>
        <a:buClr>
          <a:schemeClr val="tx2"/>
        </a:buClr>
        <a:buFont typeface="Lucida Grande"/>
        <a:buChar char="–"/>
        <a:defRPr sz="20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mailto:PPISurvey@mathematica-mpr.com"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PhysicianHoursSurvey@mathematica-mpr.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CPISurvey@mathematica-mpr.co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MIPS@cap.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hyperlink" Target="https://qpp.cms.gov/participation-looku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hyperlink" Target="https://pxhere.com/fr/photo/94362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95650" y="2545943"/>
            <a:ext cx="7435476" cy="1426951"/>
          </a:xfrm>
        </p:spPr>
        <p:txBody>
          <a:bodyPr/>
          <a:lstStyle/>
          <a:p>
            <a:r>
              <a:rPr lang="en-US"/>
              <a:t>Final 2024 Medicare Policy and Payment Changes for Pathologists </a:t>
            </a:r>
          </a:p>
        </p:txBody>
      </p:sp>
      <p:sp>
        <p:nvSpPr>
          <p:cNvPr id="7" name="Subtitle 6"/>
          <p:cNvSpPr>
            <a:spLocks noGrp="1"/>
          </p:cNvSpPr>
          <p:nvPr>
            <p:ph type="subTitle" idx="1"/>
          </p:nvPr>
        </p:nvSpPr>
        <p:spPr>
          <a:xfrm>
            <a:off x="5295656" y="5309906"/>
            <a:ext cx="7435468" cy="1163934"/>
          </a:xfrm>
        </p:spPr>
        <p:txBody>
          <a:bodyPr>
            <a:normAutofit fontScale="25000" lnSpcReduction="20000"/>
          </a:bodyPr>
          <a:lstStyle/>
          <a:p>
            <a:pPr>
              <a:lnSpc>
                <a:spcPct val="120000"/>
              </a:lnSpc>
            </a:pPr>
            <a:r>
              <a:rPr lang="en-US" altLang="en-US" sz="6400">
                <a:solidFill>
                  <a:srgbClr val="FFFFFF"/>
                </a:solidFill>
                <a:ea typeface="ヒラギノ角ゴ Pro W3"/>
              </a:rPr>
              <a:t>A. Joe Saad, MD, CPE, FCAP</a:t>
            </a:r>
          </a:p>
          <a:p>
            <a:pPr>
              <a:lnSpc>
                <a:spcPct val="120000"/>
              </a:lnSpc>
            </a:pPr>
            <a:r>
              <a:rPr lang="en-US" altLang="en-US" sz="6400">
                <a:ea typeface="ヒラギノ角ゴ Pro W3"/>
              </a:rPr>
              <a:t>Ronald </a:t>
            </a:r>
            <a:r>
              <a:rPr lang="en-US" altLang="en-US" sz="6400" err="1">
                <a:ea typeface="ヒラギノ角ゴ Pro W3"/>
              </a:rPr>
              <a:t>McLawhon</a:t>
            </a:r>
            <a:r>
              <a:rPr lang="en-US" altLang="en-US" sz="6400">
                <a:ea typeface="ヒラギノ角ゴ Pro W3"/>
              </a:rPr>
              <a:t>, MD, PhD, FCAP</a:t>
            </a:r>
          </a:p>
          <a:p>
            <a:pPr>
              <a:lnSpc>
                <a:spcPct val="120000"/>
              </a:lnSpc>
            </a:pPr>
            <a:r>
              <a:rPr lang="en-US" altLang="en-US" sz="6400">
                <a:ea typeface="ヒラギノ角ゴ Pro W3"/>
              </a:rPr>
              <a:t>Gregary Bocsi, DO, FCAP</a:t>
            </a:r>
          </a:p>
          <a:p>
            <a:pPr>
              <a:lnSpc>
                <a:spcPct val="120000"/>
              </a:lnSpc>
            </a:pPr>
            <a:r>
              <a:rPr lang="en-US" altLang="en-US" sz="6400">
                <a:ea typeface="ヒラギノ角ゴ Pro W3"/>
              </a:rPr>
              <a:t>Pamela K. Wright, Senior Director of CAP Economic &amp; Regulatory Affairs, Advocacy</a:t>
            </a:r>
          </a:p>
        </p:txBody>
      </p:sp>
      <p:sp>
        <p:nvSpPr>
          <p:cNvPr id="9" name="Text Placeholder 8"/>
          <p:cNvSpPr>
            <a:spLocks noGrp="1"/>
          </p:cNvSpPr>
          <p:nvPr>
            <p:ph type="body" sz="quarter" idx="11"/>
          </p:nvPr>
        </p:nvSpPr>
        <p:spPr>
          <a:xfrm>
            <a:off x="10171584" y="6833427"/>
            <a:ext cx="2405195" cy="733829"/>
          </a:xfrm>
        </p:spPr>
        <p:txBody>
          <a:bodyPr/>
          <a:lstStyle/>
          <a:p>
            <a:pPr algn="l"/>
            <a:r>
              <a:rPr lang="en-US" b="1">
                <a:solidFill>
                  <a:srgbClr val="FFFFFF"/>
                </a:solidFill>
                <a:ea typeface="ヒラギノ角ゴ Pro W3"/>
              </a:rPr>
              <a:t>November 30, 2023</a:t>
            </a:r>
            <a:endParaRPr lang="en-US" b="1"/>
          </a:p>
        </p:txBody>
      </p:sp>
    </p:spTree>
    <p:extLst>
      <p:ext uri="{BB962C8B-B14F-4D97-AF65-F5344CB8AC3E}">
        <p14:creationId xmlns:p14="http://schemas.microsoft.com/office/powerpoint/2010/main" val="213224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ea typeface="ヒラギノ角ゴ Pro W3"/>
              </a:rPr>
              <a:t>Physician Practice Information (PPI) Survey </a:t>
            </a:r>
            <a:br>
              <a:rPr lang="en-US" sz="4000">
                <a:ea typeface="ヒラギノ角ゴ Pro W3"/>
              </a:rPr>
            </a:br>
            <a:r>
              <a:rPr lang="en-US" sz="2800">
                <a:ea typeface="ヒラギノ角ゴ Pro W3"/>
              </a:rPr>
              <a:t>Launch Date July 31, 2023</a:t>
            </a:r>
            <a:endParaRPr lang="en-US" sz="2800"/>
          </a:p>
        </p:txBody>
      </p:sp>
      <p:sp>
        <p:nvSpPr>
          <p:cNvPr id="3" name="Content Placeholder 2"/>
          <p:cNvSpPr>
            <a:spLocks noGrp="1"/>
          </p:cNvSpPr>
          <p:nvPr>
            <p:ph idx="1"/>
          </p:nvPr>
        </p:nvSpPr>
        <p:spPr>
          <a:xfrm>
            <a:off x="870445" y="1994047"/>
            <a:ext cx="8965886" cy="5534583"/>
          </a:xfrm>
        </p:spPr>
        <p:txBody>
          <a:bodyPr/>
          <a:lstStyle/>
          <a:p>
            <a:pPr marL="328295" indent="-328295">
              <a:spcBef>
                <a:spcPts val="0"/>
              </a:spcBef>
              <a:spcAft>
                <a:spcPts val="0"/>
              </a:spcAft>
            </a:pPr>
            <a:r>
              <a:rPr lang="en-US" sz="2400">
                <a:effectLst/>
                <a:latin typeface="Arial"/>
                <a:ea typeface="Cambria"/>
                <a:cs typeface="Times New Roman"/>
              </a:rPr>
              <a:t>The CMS is updating </a:t>
            </a:r>
            <a:r>
              <a:rPr lang="en-US" sz="2400">
                <a:latin typeface="Arial"/>
                <a:ea typeface="Cambria"/>
                <a:cs typeface="Times New Roman"/>
              </a:rPr>
              <a:t>practice expense per hour data to calculate payment for physician services</a:t>
            </a:r>
          </a:p>
          <a:p>
            <a:pPr marL="623570" lvl="1" indent="-340995">
              <a:spcBef>
                <a:spcPts val="0"/>
              </a:spcBef>
              <a:spcAft>
                <a:spcPts val="0"/>
              </a:spcAft>
            </a:pPr>
            <a:r>
              <a:rPr lang="en-US">
                <a:latin typeface="Arial"/>
                <a:ea typeface="Cambria"/>
                <a:cs typeface="Times New Roman"/>
              </a:rPr>
              <a:t>AMA-led effort focuses on indirect practice expense cost data</a:t>
            </a:r>
          </a:p>
          <a:p>
            <a:pPr marL="623570" lvl="1" indent="-340995">
              <a:spcBef>
                <a:spcPts val="0"/>
              </a:spcBef>
              <a:spcAft>
                <a:spcPts val="0"/>
              </a:spcAft>
            </a:pPr>
            <a:r>
              <a:rPr lang="en-US">
                <a:ea typeface="+mn-lt"/>
                <a:cs typeface="+mn-lt"/>
              </a:rPr>
              <a:t>These data are key to future updates in Medicare pay formula used to reimburse pathologists</a:t>
            </a:r>
            <a:endParaRPr lang="en-US">
              <a:latin typeface="Arial"/>
              <a:ea typeface="Cambria"/>
              <a:cs typeface="Times New Roman"/>
            </a:endParaRPr>
          </a:p>
          <a:p>
            <a:pPr marL="328295" indent="-328295">
              <a:spcBef>
                <a:spcPts val="0"/>
              </a:spcBef>
              <a:spcAft>
                <a:spcPts val="0"/>
              </a:spcAft>
            </a:pPr>
            <a:r>
              <a:rPr lang="en-US" sz="2400">
                <a:latin typeface="Arial"/>
                <a:ea typeface="Cambria"/>
                <a:cs typeface="Times New Roman"/>
              </a:rPr>
              <a:t>Be on the lookout for an email with the subject line </a:t>
            </a:r>
            <a:r>
              <a:rPr lang="en-US" sz="2400">
                <a:ea typeface="+mn-lt"/>
                <a:cs typeface="+mn-lt"/>
              </a:rPr>
              <a:t>“</a:t>
            </a:r>
            <a:r>
              <a:rPr lang="en-US" sz="2400">
                <a:solidFill>
                  <a:schemeClr val="tx2"/>
                </a:solidFill>
                <a:ea typeface="+mn-lt"/>
                <a:cs typeface="+mn-lt"/>
              </a:rPr>
              <a:t>American Medical Association requests your input on physician practice expense and patient care hours</a:t>
            </a:r>
            <a:r>
              <a:rPr lang="en-US" sz="2400">
                <a:ea typeface="+mn-lt"/>
                <a:cs typeface="+mn-lt"/>
              </a:rPr>
              <a:t>"</a:t>
            </a:r>
          </a:p>
          <a:p>
            <a:pPr marL="623570" lvl="1" indent="-328295">
              <a:spcBef>
                <a:spcPts val="0"/>
              </a:spcBef>
              <a:spcAft>
                <a:spcPts val="0"/>
              </a:spcAft>
            </a:pPr>
            <a:r>
              <a:rPr lang="en-US" sz="1600">
                <a:ea typeface="+mn-lt"/>
                <a:cs typeface="+mn-lt"/>
              </a:rPr>
              <a:t>Invitations and reminders about the PPI survey to </a:t>
            </a:r>
            <a:r>
              <a:rPr lang="en-US" sz="1600">
                <a:solidFill>
                  <a:schemeClr val="accent5"/>
                </a:solidFill>
                <a:ea typeface="+mn-lt"/>
                <a:cs typeface="+mn-lt"/>
              </a:rPr>
              <a:t>financial experts</a:t>
            </a:r>
            <a:r>
              <a:rPr lang="en-US" sz="1600">
                <a:ea typeface="+mn-lt"/>
                <a:cs typeface="+mn-lt"/>
              </a:rPr>
              <a:t> at a practices will come from: </a:t>
            </a:r>
            <a:r>
              <a:rPr lang="en-US" sz="1600">
                <a:ea typeface="+mn-lt"/>
                <a:cs typeface="+mn-lt"/>
                <a:hlinkClick r:id="rId3"/>
              </a:rPr>
              <a:t>PPISurvey@mathematica-mpr.com</a:t>
            </a:r>
            <a:r>
              <a:rPr lang="en-US" sz="1600">
                <a:ea typeface="+mn-lt"/>
                <a:cs typeface="+mn-lt"/>
              </a:rPr>
              <a:t>. </a:t>
            </a:r>
          </a:p>
          <a:p>
            <a:pPr marL="623570" lvl="1" indent="-328295">
              <a:spcBef>
                <a:spcPts val="0"/>
              </a:spcBef>
              <a:spcAft>
                <a:spcPts val="0"/>
              </a:spcAft>
            </a:pPr>
            <a:r>
              <a:rPr lang="en-US" sz="1600">
                <a:ea typeface="+mn-lt"/>
                <a:cs typeface="+mn-lt"/>
              </a:rPr>
              <a:t>Invitations and reminders about the physician hours survey to </a:t>
            </a:r>
            <a:r>
              <a:rPr lang="en-US" sz="1600">
                <a:solidFill>
                  <a:schemeClr val="accent5"/>
                </a:solidFill>
                <a:ea typeface="+mn-lt"/>
                <a:cs typeface="+mn-lt"/>
              </a:rPr>
              <a:t>physicians</a:t>
            </a:r>
            <a:r>
              <a:rPr lang="en-US" sz="1600">
                <a:ea typeface="+mn-lt"/>
                <a:cs typeface="+mn-lt"/>
              </a:rPr>
              <a:t> will come from </a:t>
            </a:r>
            <a:r>
              <a:rPr lang="en-US" sz="1600">
                <a:ea typeface="+mn-lt"/>
                <a:cs typeface="+mn-lt"/>
                <a:hlinkClick r:id="rId4"/>
              </a:rPr>
              <a:t>PhysicianHoursSurvey@mathematica-mpr.com</a:t>
            </a:r>
            <a:r>
              <a:rPr lang="en-US" sz="1600">
                <a:ea typeface="+mn-lt"/>
                <a:cs typeface="+mn-lt"/>
              </a:rPr>
              <a:t> or from the practice directly.</a:t>
            </a:r>
          </a:p>
          <a:p>
            <a:pPr marL="328295" marR="0" indent="-328295">
              <a:spcBef>
                <a:spcPts val="0"/>
              </a:spcBef>
              <a:spcAft>
                <a:spcPts val="0"/>
              </a:spcAft>
            </a:pPr>
            <a:endParaRPr lang="en-US">
              <a:latin typeface="Arial" panose="020B0604020202020204" pitchFamily="34" charset="0"/>
              <a:ea typeface="Cambria" panose="02040503050406030204" pitchFamily="18" charset="0"/>
              <a:cs typeface="Times New Roman" panose="02020603050405020304" pitchFamily="18" charset="0"/>
            </a:endParaRPr>
          </a:p>
          <a:p>
            <a:pPr marL="0" indent="0">
              <a:spcBef>
                <a:spcPts val="0"/>
              </a:spcBef>
              <a:spcAft>
                <a:spcPts val="0"/>
              </a:spcAft>
              <a:buNone/>
            </a:pPr>
            <a:endParaRPr lang="en-US">
              <a:latin typeface="Arial" panose="020B0604020202020204" pitchFamily="34" charset="0"/>
              <a:ea typeface="Cambria" panose="02040503050406030204" pitchFamily="18" charset="0"/>
              <a:cs typeface="Times New Roman" panose="02020603050405020304" pitchFamily="18" charset="0"/>
            </a:endParaRPr>
          </a:p>
        </p:txBody>
      </p:sp>
      <p:sp>
        <p:nvSpPr>
          <p:cNvPr id="6" name="Footer Placeholder 5"/>
          <p:cNvSpPr>
            <a:spLocks noGrp="1"/>
          </p:cNvSpPr>
          <p:nvPr>
            <p:ph type="ftr" sz="quarter" idx="10"/>
          </p:nvPr>
        </p:nvSpPr>
        <p:spPr/>
        <p:txBody>
          <a:bodyPr/>
          <a:lstStyle/>
          <a:p>
            <a:pPr>
              <a:defRPr/>
            </a:pPr>
            <a:fld id="{165B0FCD-0A43-CE41-BC0A-BE9FE90418A4}" type="datetime3">
              <a:rPr lang="en-US" smtClean="0"/>
              <a:t>30 November 2023</a:t>
            </a:fld>
            <a:endParaRPr lang="en-US"/>
          </a:p>
        </p:txBody>
      </p:sp>
      <p:sp>
        <p:nvSpPr>
          <p:cNvPr id="5" name="Slide Number Placeholder 4"/>
          <p:cNvSpPr>
            <a:spLocks noGrp="1"/>
          </p:cNvSpPr>
          <p:nvPr>
            <p:ph type="sldNum" sz="quarter" idx="11"/>
          </p:nvPr>
        </p:nvSpPr>
        <p:spPr/>
        <p:txBody>
          <a:bodyPr/>
          <a:lstStyle/>
          <a:p>
            <a:pPr>
              <a:defRPr/>
            </a:pPr>
            <a:fld id="{DA334BCE-71BB-5C4B-ADF3-0990CAD694A9}" type="slidenum">
              <a:rPr lang="en-US"/>
              <a:pPr>
                <a:defRPr/>
              </a:pPr>
              <a:t>10</a:t>
            </a:fld>
            <a:endParaRPr lang="en-US"/>
          </a:p>
        </p:txBody>
      </p:sp>
      <p:pic>
        <p:nvPicPr>
          <p:cNvPr id="1026" name="Picture 2" descr="AMA Adopts Policy Supporting Importation of Prescription Drugs from ...">
            <a:extLst>
              <a:ext uri="{FF2B5EF4-FFF2-40B4-BE49-F238E27FC236}">
                <a16:creationId xmlns:a16="http://schemas.microsoft.com/office/drawing/2014/main" id="{014CFDC4-6EC1-262D-4A92-E82966454B5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25484" y="2388179"/>
            <a:ext cx="3285309" cy="17247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with a circle and a circle in the middle&#10;&#10;Description automatically generated">
            <a:extLst>
              <a:ext uri="{FF2B5EF4-FFF2-40B4-BE49-F238E27FC236}">
                <a16:creationId xmlns:a16="http://schemas.microsoft.com/office/drawing/2014/main" id="{FF13E737-9451-C153-2A9E-9157ED428F2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0247800" y="4421701"/>
            <a:ext cx="3262993" cy="1789000"/>
          </a:xfrm>
          <a:prstGeom prst="rect">
            <a:avLst/>
          </a:prstGeom>
        </p:spPr>
      </p:pic>
    </p:spTree>
    <p:extLst>
      <p:ext uri="{BB962C8B-B14F-4D97-AF65-F5344CB8AC3E}">
        <p14:creationId xmlns:p14="http://schemas.microsoft.com/office/powerpoint/2010/main" val="327492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445" y="203881"/>
            <a:ext cx="13586099" cy="1216581"/>
          </a:xfrm>
        </p:spPr>
        <p:txBody>
          <a:bodyPr/>
          <a:lstStyle/>
          <a:p>
            <a:r>
              <a:rPr lang="en-US" sz="4000">
                <a:ea typeface="ヒラギノ角ゴ Pro W3"/>
              </a:rPr>
              <a:t>Independent Laboratory</a:t>
            </a:r>
            <a:br>
              <a:rPr lang="en-US" sz="4000">
                <a:ea typeface="ヒラギノ角ゴ Pro W3"/>
              </a:rPr>
            </a:br>
            <a:r>
              <a:rPr lang="en-US" sz="4000">
                <a:ea typeface="ヒラギノ角ゴ Pro W3"/>
              </a:rPr>
              <a:t>Clinician Practice Information (CPI) Survey </a:t>
            </a:r>
            <a:br>
              <a:rPr lang="en-US" sz="4000">
                <a:ea typeface="ヒラギノ角ゴ Pro W3"/>
              </a:rPr>
            </a:br>
            <a:r>
              <a:rPr lang="en-US" sz="2800">
                <a:ea typeface="ヒラギノ角ゴ Pro W3"/>
              </a:rPr>
              <a:t>Launch Date January 2024</a:t>
            </a:r>
            <a:endParaRPr lang="en-US" sz="2800"/>
          </a:p>
        </p:txBody>
      </p:sp>
      <p:sp>
        <p:nvSpPr>
          <p:cNvPr id="3" name="Content Placeholder 2"/>
          <p:cNvSpPr>
            <a:spLocks noGrp="1"/>
          </p:cNvSpPr>
          <p:nvPr>
            <p:ph idx="1"/>
          </p:nvPr>
        </p:nvSpPr>
        <p:spPr>
          <a:xfrm>
            <a:off x="858088" y="2179398"/>
            <a:ext cx="9385434" cy="5534583"/>
          </a:xfrm>
        </p:spPr>
        <p:txBody>
          <a:bodyPr/>
          <a:lstStyle/>
          <a:p>
            <a:pPr marL="328295" indent="-328295">
              <a:spcBef>
                <a:spcPts val="0"/>
              </a:spcBef>
              <a:spcAft>
                <a:spcPts val="0"/>
              </a:spcAft>
            </a:pPr>
            <a:r>
              <a:rPr lang="en-US" sz="2400">
                <a:effectLst/>
                <a:latin typeface="Arial"/>
                <a:ea typeface="Cambria"/>
                <a:cs typeface="Times New Roman"/>
              </a:rPr>
              <a:t>The CMS is updating </a:t>
            </a:r>
            <a:r>
              <a:rPr lang="en-US" sz="2400">
                <a:latin typeface="Arial"/>
                <a:ea typeface="Cambria"/>
                <a:cs typeface="Times New Roman"/>
              </a:rPr>
              <a:t>practice expense per hour data to calculate payment for services paid on the physician fee schedule</a:t>
            </a:r>
          </a:p>
          <a:p>
            <a:pPr marL="623570" lvl="1" indent="-340995">
              <a:spcBef>
                <a:spcPts val="0"/>
              </a:spcBef>
              <a:spcAft>
                <a:spcPts val="0"/>
              </a:spcAft>
            </a:pPr>
            <a:r>
              <a:rPr lang="en-US">
                <a:latin typeface="Arial"/>
                <a:ea typeface="Cambria"/>
                <a:cs typeface="Times New Roman"/>
              </a:rPr>
              <a:t>Focuses on indirect practice expense cost data</a:t>
            </a:r>
          </a:p>
          <a:p>
            <a:pPr marL="623570" lvl="1" indent="-340995">
              <a:spcBef>
                <a:spcPts val="0"/>
              </a:spcBef>
              <a:spcAft>
                <a:spcPts val="0"/>
              </a:spcAft>
            </a:pPr>
            <a:r>
              <a:rPr lang="en-US">
                <a:ea typeface="+mn-lt"/>
                <a:cs typeface="+mn-lt"/>
              </a:rPr>
              <a:t>These data are key to future updates in Medicare pay formula</a:t>
            </a:r>
            <a:endParaRPr lang="en-US">
              <a:latin typeface="Arial"/>
              <a:ea typeface="Cambria"/>
              <a:cs typeface="Arial"/>
            </a:endParaRPr>
          </a:p>
          <a:p>
            <a:pPr marL="328295" indent="-328295">
              <a:spcBef>
                <a:spcPts val="0"/>
              </a:spcBef>
              <a:spcAft>
                <a:spcPts val="0"/>
              </a:spcAft>
            </a:pPr>
            <a:r>
              <a:rPr lang="en-US" sz="2400">
                <a:latin typeface="Arial"/>
                <a:ea typeface="Cambria"/>
                <a:cs typeface="Times New Roman"/>
              </a:rPr>
              <a:t>Be on the lookout for an email with the subject line </a:t>
            </a:r>
            <a:r>
              <a:rPr lang="en-US" sz="2400">
                <a:ea typeface="+mn-lt"/>
                <a:cs typeface="+mn-lt"/>
              </a:rPr>
              <a:t>“</a:t>
            </a:r>
            <a:r>
              <a:rPr lang="en-US" sz="2400">
                <a:solidFill>
                  <a:srgbClr val="009ABF"/>
                </a:solidFill>
                <a:ea typeface="+mn-lt"/>
                <a:cs typeface="+mn-lt"/>
              </a:rPr>
              <a:t>The College of American Pathologists requests your input to update Medicare clinician payment</a:t>
            </a:r>
            <a:r>
              <a:rPr lang="en-US" sz="2400">
                <a:ea typeface="+mn-lt"/>
                <a:cs typeface="+mn-lt"/>
              </a:rPr>
              <a:t>"</a:t>
            </a:r>
          </a:p>
          <a:p>
            <a:pPr marL="623570" lvl="1" indent="-328295">
              <a:spcBef>
                <a:spcPts val="0"/>
              </a:spcBef>
              <a:spcAft>
                <a:spcPts val="0"/>
              </a:spcAft>
            </a:pPr>
            <a:r>
              <a:rPr lang="en-US" sz="1600">
                <a:ea typeface="+mn-lt"/>
                <a:cs typeface="+mn-lt"/>
              </a:rPr>
              <a:t>Invitations and reminders about the survey to practices will come from: </a:t>
            </a:r>
            <a:r>
              <a:rPr lang="en-US" sz="1600" b="0">
                <a:ea typeface="+mn-lt"/>
                <a:cs typeface="+mn-lt"/>
                <a:hlinkClick r:id="rId3"/>
              </a:rPr>
              <a:t>CPISurvey@mathematica-mpr.com</a:t>
            </a:r>
            <a:r>
              <a:rPr lang="en-US" sz="1600">
                <a:ea typeface="+mn-lt"/>
                <a:cs typeface="+mn-lt"/>
              </a:rPr>
              <a:t>. </a:t>
            </a:r>
          </a:p>
          <a:p>
            <a:pPr marL="295275" lvl="1" indent="0">
              <a:spcBef>
                <a:spcPts val="0"/>
              </a:spcBef>
              <a:spcAft>
                <a:spcPts val="0"/>
              </a:spcAft>
              <a:buNone/>
            </a:pPr>
            <a:endParaRPr lang="en-US" sz="1600">
              <a:ea typeface="+mn-lt"/>
              <a:cs typeface="+mn-lt"/>
            </a:endParaRPr>
          </a:p>
          <a:p>
            <a:pPr marL="328295" marR="0" indent="-328295">
              <a:spcBef>
                <a:spcPts val="0"/>
              </a:spcBef>
              <a:spcAft>
                <a:spcPts val="0"/>
              </a:spcAft>
            </a:pPr>
            <a:endParaRPr lang="en-US">
              <a:latin typeface="Arial" panose="020B0604020202020204" pitchFamily="34" charset="0"/>
              <a:ea typeface="Cambria" panose="02040503050406030204" pitchFamily="18" charset="0"/>
              <a:cs typeface="Times New Roman" panose="02020603050405020304" pitchFamily="18" charset="0"/>
            </a:endParaRPr>
          </a:p>
          <a:p>
            <a:pPr marL="0" indent="0">
              <a:spcBef>
                <a:spcPts val="0"/>
              </a:spcBef>
              <a:spcAft>
                <a:spcPts val="0"/>
              </a:spcAft>
              <a:buNone/>
            </a:pPr>
            <a:endParaRPr lang="en-US">
              <a:latin typeface="Arial" panose="020B0604020202020204" pitchFamily="34" charset="0"/>
              <a:ea typeface="Cambria" panose="02040503050406030204" pitchFamily="18" charset="0"/>
              <a:cs typeface="Times New Roman" panose="02020603050405020304" pitchFamily="18" charset="0"/>
            </a:endParaRPr>
          </a:p>
        </p:txBody>
      </p:sp>
      <p:sp>
        <p:nvSpPr>
          <p:cNvPr id="6" name="Footer Placeholder 5"/>
          <p:cNvSpPr>
            <a:spLocks noGrp="1"/>
          </p:cNvSpPr>
          <p:nvPr>
            <p:ph type="ftr" sz="quarter" idx="10"/>
          </p:nvPr>
        </p:nvSpPr>
        <p:spPr>
          <a:xfrm>
            <a:off x="11693300" y="7710862"/>
            <a:ext cx="1599081" cy="185657"/>
          </a:xfrm>
        </p:spPr>
        <p:txBody>
          <a:bodyPr/>
          <a:lstStyle/>
          <a:p>
            <a:pPr>
              <a:defRPr/>
            </a:pPr>
            <a:fld id="{165B0FCD-0A43-CE41-BC0A-BE9FE90418A4}" type="datetime3">
              <a:rPr lang="en-US" smtClean="0"/>
              <a:t>30 November 2023</a:t>
            </a:fld>
            <a:endParaRPr lang="en-US"/>
          </a:p>
        </p:txBody>
      </p:sp>
      <p:sp>
        <p:nvSpPr>
          <p:cNvPr id="5" name="Slide Number Placeholder 4"/>
          <p:cNvSpPr>
            <a:spLocks noGrp="1"/>
          </p:cNvSpPr>
          <p:nvPr>
            <p:ph type="sldNum" sz="quarter" idx="11"/>
          </p:nvPr>
        </p:nvSpPr>
        <p:spPr/>
        <p:txBody>
          <a:bodyPr/>
          <a:lstStyle/>
          <a:p>
            <a:pPr>
              <a:defRPr/>
            </a:pPr>
            <a:fld id="{DA334BCE-71BB-5C4B-ADF3-0990CAD694A9}" type="slidenum">
              <a:rPr lang="en-US"/>
              <a:pPr>
                <a:defRPr/>
              </a:pPr>
              <a:t>11</a:t>
            </a:fld>
            <a:endParaRPr lang="en-US"/>
          </a:p>
        </p:txBody>
      </p:sp>
      <p:pic>
        <p:nvPicPr>
          <p:cNvPr id="11" name="Picture 10" descr="A logo with a circle and a circle in the middle&#10;&#10;Description automatically generated">
            <a:extLst>
              <a:ext uri="{FF2B5EF4-FFF2-40B4-BE49-F238E27FC236}">
                <a16:creationId xmlns:a16="http://schemas.microsoft.com/office/drawing/2014/main" id="{FF13E737-9451-C153-2A9E-9157ED428F2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247800" y="4421701"/>
            <a:ext cx="3262993" cy="1789000"/>
          </a:xfrm>
          <a:prstGeom prst="rect">
            <a:avLst/>
          </a:prstGeom>
        </p:spPr>
      </p:pic>
      <p:pic>
        <p:nvPicPr>
          <p:cNvPr id="4" name="Picture 3">
            <a:extLst>
              <a:ext uri="{FF2B5EF4-FFF2-40B4-BE49-F238E27FC236}">
                <a16:creationId xmlns:a16="http://schemas.microsoft.com/office/drawing/2014/main" id="{69AEF3F1-21A1-3AD2-A2F5-FC37E31192AE}"/>
              </a:ext>
            </a:extLst>
          </p:cNvPr>
          <p:cNvPicPr>
            <a:picLocks noChangeAspect="1"/>
          </p:cNvPicPr>
          <p:nvPr/>
        </p:nvPicPr>
        <p:blipFill>
          <a:blip r:embed="rId5"/>
          <a:stretch>
            <a:fillRect/>
          </a:stretch>
        </p:blipFill>
        <p:spPr>
          <a:xfrm>
            <a:off x="10246659" y="3373979"/>
            <a:ext cx="3765176" cy="642547"/>
          </a:xfrm>
          <a:prstGeom prst="rect">
            <a:avLst/>
          </a:prstGeom>
        </p:spPr>
      </p:pic>
    </p:spTree>
    <p:extLst>
      <p:ext uri="{BB962C8B-B14F-4D97-AF65-F5344CB8AC3E}">
        <p14:creationId xmlns:p14="http://schemas.microsoft.com/office/powerpoint/2010/main" val="163084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AFA2A8-F894-F9BC-8E8A-C4414AF3E9C9}"/>
              </a:ext>
            </a:extLst>
          </p:cNvPr>
          <p:cNvSpPr>
            <a:spLocks noGrp="1"/>
          </p:cNvSpPr>
          <p:nvPr>
            <p:ph type="title"/>
          </p:nvPr>
        </p:nvSpPr>
        <p:spPr/>
        <p:txBody>
          <a:bodyPr/>
          <a:lstStyle/>
          <a:p>
            <a:r>
              <a:rPr lang="en-US"/>
              <a:t>Final 2024 Medicare Physician Fee Schedule</a:t>
            </a:r>
          </a:p>
        </p:txBody>
      </p:sp>
      <p:sp>
        <p:nvSpPr>
          <p:cNvPr id="3" name="Footer Placeholder 2">
            <a:extLst>
              <a:ext uri="{FF2B5EF4-FFF2-40B4-BE49-F238E27FC236}">
                <a16:creationId xmlns:a16="http://schemas.microsoft.com/office/drawing/2014/main" id="{3FA0352A-2026-824C-27DB-712628DDC783}"/>
              </a:ext>
            </a:extLst>
          </p:cNvPr>
          <p:cNvSpPr>
            <a:spLocks noGrp="1"/>
          </p:cNvSpPr>
          <p:nvPr>
            <p:ph type="ftr" sz="quarter" idx="10"/>
          </p:nvPr>
        </p:nvSpPr>
        <p:spPr/>
        <p:txBody>
          <a:bodyPr/>
          <a:lstStyle/>
          <a:p>
            <a:pPr>
              <a:defRPr/>
            </a:pPr>
            <a:fld id="{2ED8C127-46BD-0148-A4EA-8C3B3309BA74}" type="datetime3">
              <a:rPr lang="en-US" smtClean="0"/>
              <a:pPr>
                <a:defRPr/>
              </a:pPr>
              <a:t>30 November 2023</a:t>
            </a:fld>
            <a:endParaRPr lang="en-US"/>
          </a:p>
        </p:txBody>
      </p:sp>
      <p:sp>
        <p:nvSpPr>
          <p:cNvPr id="4" name="Slide Number Placeholder 3">
            <a:extLst>
              <a:ext uri="{FF2B5EF4-FFF2-40B4-BE49-F238E27FC236}">
                <a16:creationId xmlns:a16="http://schemas.microsoft.com/office/drawing/2014/main" id="{18A8C014-97E3-206E-E732-A6E7BAC3844E}"/>
              </a:ext>
            </a:extLst>
          </p:cNvPr>
          <p:cNvSpPr>
            <a:spLocks noGrp="1"/>
          </p:cNvSpPr>
          <p:nvPr>
            <p:ph type="sldNum" sz="quarter" idx="11"/>
          </p:nvPr>
        </p:nvSpPr>
        <p:spPr/>
        <p:txBody>
          <a:bodyPr/>
          <a:lstStyle/>
          <a:p>
            <a:pPr>
              <a:defRPr/>
            </a:pPr>
            <a:fld id="{E40E4D0C-D621-8746-B3FA-F893B25404BB}" type="slidenum">
              <a:rPr lang="en-US" smtClean="0"/>
              <a:pPr>
                <a:defRPr/>
              </a:pPr>
              <a:t>12</a:t>
            </a:fld>
            <a:endParaRPr lang="en-US"/>
          </a:p>
        </p:txBody>
      </p:sp>
    </p:spTree>
    <p:extLst>
      <p:ext uri="{BB962C8B-B14F-4D97-AF65-F5344CB8AC3E}">
        <p14:creationId xmlns:p14="http://schemas.microsoft.com/office/powerpoint/2010/main" val="170530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465138"/>
            <a:ext cx="13807458" cy="1352600"/>
          </a:xfrm>
        </p:spPr>
        <p:txBody>
          <a:bodyPr/>
          <a:lstStyle/>
          <a:p>
            <a:r>
              <a:rPr lang="en-US">
                <a:ea typeface="+mj-lt"/>
                <a:cs typeface="+mj-lt"/>
              </a:rPr>
              <a:t>CAP Win: Restored Rank Order for Cytotechnologists</a:t>
            </a:r>
          </a:p>
        </p:txBody>
      </p:sp>
      <p:sp>
        <p:nvSpPr>
          <p:cNvPr id="3" name="Content Placeholder 2">
            <a:extLst>
              <a:ext uri="{FF2B5EF4-FFF2-40B4-BE49-F238E27FC236}">
                <a16:creationId xmlns:a16="http://schemas.microsoft.com/office/drawing/2014/main" id="{30DA36AA-20E4-F2F2-8791-1FE226FA97CA}"/>
              </a:ext>
            </a:extLst>
          </p:cNvPr>
          <p:cNvSpPr>
            <a:spLocks noGrp="1"/>
          </p:cNvSpPr>
          <p:nvPr>
            <p:ph idx="1"/>
          </p:nvPr>
        </p:nvSpPr>
        <p:spPr>
          <a:xfrm>
            <a:off x="694218" y="1254319"/>
            <a:ext cx="13473625" cy="7968004"/>
          </a:xfrm>
        </p:spPr>
        <p:txBody>
          <a:bodyPr/>
          <a:lstStyle/>
          <a:p>
            <a:pPr marL="328295" indent="-328295"/>
            <a:r>
              <a:rPr lang="en-US" sz="2600">
                <a:latin typeface="Arial"/>
                <a:ea typeface="ヒラギノ角ゴ Pro W3"/>
              </a:rPr>
              <a:t>The CMS is in the third year of the clinical labor rate update</a:t>
            </a:r>
          </a:p>
          <a:p>
            <a:pPr marL="328295" indent="-328295"/>
            <a:r>
              <a:rPr lang="en-US" sz="2600">
                <a:latin typeface="Arial"/>
                <a:ea typeface="ヒラギノ角ゴ Pro W3"/>
                <a:cs typeface="Arial"/>
              </a:rPr>
              <a:t>Pathology continues to benefit from an increase to the histotechnologist clinical labor rate that CAP successfully advocated for in 2022</a:t>
            </a:r>
          </a:p>
          <a:p>
            <a:pPr marL="328295" indent="-328295"/>
            <a:r>
              <a:rPr lang="en-US" sz="2600">
                <a:latin typeface="Arial"/>
                <a:ea typeface="ヒラギノ角ゴ Pro W3"/>
                <a:cs typeface="Arial"/>
              </a:rPr>
              <a:t>As a result of additional CAP advocacy this year, the CMS announced a positive change (+12%) to the cytotechnologist clinical labor rate within CMS' practice expense RVU calculations, which impacts pathology technical and global component services</a:t>
            </a:r>
            <a:endParaRPr lang="en-US" sz="2600" b="0">
              <a:latin typeface="Arial"/>
              <a:ea typeface="ヒラギノ角ゴ Pro W3"/>
              <a:cs typeface="Arial"/>
            </a:endParaRPr>
          </a:p>
          <a:p>
            <a:pPr marL="328295" indent="-328295"/>
            <a:r>
              <a:rPr lang="en-US" sz="2600">
                <a:latin typeface="Arial"/>
                <a:ea typeface="ヒラギノ角ゴ Pro W3"/>
                <a:cs typeface="Arial"/>
              </a:rPr>
              <a:t>These increases offset reductions from budget neutrality adjustments that decrease the conversion factor</a:t>
            </a:r>
            <a:endParaRPr lang="en-US" sz="2600">
              <a:solidFill>
                <a:srgbClr val="FF0000"/>
              </a:solidFill>
              <a:latin typeface="Arial"/>
              <a:ea typeface="ヒラギノ角ゴ Pro W3"/>
              <a:cs typeface="Arial"/>
            </a:endParaRPr>
          </a:p>
          <a:p>
            <a:pPr marL="328295" indent="-328295"/>
            <a:r>
              <a:rPr lang="en-US" sz="2600">
                <a:ea typeface="+mn-lt"/>
                <a:cs typeface="+mn-lt"/>
              </a:rPr>
              <a:t>The CAP estimates the full impact of all our pathology related clinical labor advocacy on Medicare payment is approximately $17 million per year over the next two years</a:t>
            </a:r>
          </a:p>
          <a:p>
            <a:pPr marL="328295" indent="-328295"/>
            <a:endParaRPr lang="en-US">
              <a:latin typeface="Arial"/>
              <a:cs typeface="Arial"/>
            </a:endParaRPr>
          </a:p>
          <a:p>
            <a:pPr marL="328295" indent="-328295"/>
            <a:endParaRPr lang="en-US">
              <a:latin typeface="Arial"/>
              <a:cs typeface="Arial"/>
            </a:endParaRPr>
          </a:p>
        </p:txBody>
      </p:sp>
      <p:sp>
        <p:nvSpPr>
          <p:cNvPr id="5" name="Slide Number Placeholder 4"/>
          <p:cNvSpPr>
            <a:spLocks noGrp="1"/>
          </p:cNvSpPr>
          <p:nvPr>
            <p:ph type="sldNum" sz="quarter" idx="11"/>
          </p:nvPr>
        </p:nvSpPr>
        <p:spPr/>
        <p:txBody>
          <a:bodyPr/>
          <a:lstStyle/>
          <a:p>
            <a:pPr>
              <a:defRPr/>
            </a:pPr>
            <a:fld id="{4BC929E2-6128-8D4A-B850-7756A0B31E92}" type="slidenum">
              <a:rPr lang="en-US" smtClean="0"/>
              <a:pPr>
                <a:defRPr/>
              </a:pPr>
              <a:t>13</a:t>
            </a:fld>
            <a:endParaRPr lang="en-US"/>
          </a:p>
        </p:txBody>
      </p:sp>
    </p:spTree>
    <p:extLst>
      <p:ext uri="{BB962C8B-B14F-4D97-AF65-F5344CB8AC3E}">
        <p14:creationId xmlns:p14="http://schemas.microsoft.com/office/powerpoint/2010/main" val="344441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506B-FAB5-C058-6767-D692338BC200}"/>
              </a:ext>
            </a:extLst>
          </p:cNvPr>
          <p:cNvSpPr>
            <a:spLocks noGrp="1"/>
          </p:cNvSpPr>
          <p:nvPr>
            <p:ph type="title"/>
          </p:nvPr>
        </p:nvSpPr>
        <p:spPr>
          <a:xfrm>
            <a:off x="420763" y="321592"/>
            <a:ext cx="13383160" cy="736773"/>
          </a:xfrm>
        </p:spPr>
        <p:txBody>
          <a:bodyPr/>
          <a:lstStyle/>
          <a:p>
            <a:r>
              <a:rPr lang="en-US" sz="4000"/>
              <a:t>Impact of Cytotechnologist Clinical Labor Rate Update </a:t>
            </a:r>
          </a:p>
        </p:txBody>
      </p:sp>
      <p:sp>
        <p:nvSpPr>
          <p:cNvPr id="4" name="Footer Placeholder 3">
            <a:extLst>
              <a:ext uri="{FF2B5EF4-FFF2-40B4-BE49-F238E27FC236}">
                <a16:creationId xmlns:a16="http://schemas.microsoft.com/office/drawing/2014/main" id="{9D8AC421-7C3D-C1CD-5418-717C18821D28}"/>
              </a:ext>
            </a:extLst>
          </p:cNvPr>
          <p:cNvSpPr>
            <a:spLocks noGrp="1"/>
          </p:cNvSpPr>
          <p:nvPr>
            <p:ph type="ftr" sz="quarter" idx="10"/>
          </p:nvPr>
        </p:nvSpPr>
        <p:spPr/>
        <p:txBody>
          <a:bodyPr/>
          <a:lstStyle/>
          <a:p>
            <a:pPr>
              <a:defRPr/>
            </a:pPr>
            <a:fld id="{FA2F3D4E-A9B0-FE45-AAE7-68158DC61990}" type="datetime3">
              <a:rPr lang="en-US" smtClean="0"/>
              <a:pPr>
                <a:defRPr/>
              </a:pPr>
              <a:t>30 November 2023</a:t>
            </a:fld>
            <a:endParaRPr lang="en-US"/>
          </a:p>
        </p:txBody>
      </p:sp>
      <p:sp>
        <p:nvSpPr>
          <p:cNvPr id="5" name="Slide Number Placeholder 4">
            <a:extLst>
              <a:ext uri="{FF2B5EF4-FFF2-40B4-BE49-F238E27FC236}">
                <a16:creationId xmlns:a16="http://schemas.microsoft.com/office/drawing/2014/main" id="{B099CEE5-F4E4-DF09-7767-2098A1A80736}"/>
              </a:ext>
            </a:extLst>
          </p:cNvPr>
          <p:cNvSpPr>
            <a:spLocks noGrp="1"/>
          </p:cNvSpPr>
          <p:nvPr>
            <p:ph type="sldNum" sz="quarter" idx="11"/>
          </p:nvPr>
        </p:nvSpPr>
        <p:spPr/>
        <p:txBody>
          <a:bodyPr/>
          <a:lstStyle/>
          <a:p>
            <a:pPr>
              <a:defRPr/>
            </a:pPr>
            <a:fld id="{DA334BCE-71BB-5C4B-ADF3-0990CAD694A9}" type="slidenum">
              <a:rPr lang="en-US" smtClean="0"/>
              <a:pPr>
                <a:defRPr/>
              </a:pPr>
              <a:t>14</a:t>
            </a:fld>
            <a:endParaRPr lang="en-US"/>
          </a:p>
        </p:txBody>
      </p:sp>
      <p:sp>
        <p:nvSpPr>
          <p:cNvPr id="10" name="TextBox 9">
            <a:extLst>
              <a:ext uri="{FF2B5EF4-FFF2-40B4-BE49-F238E27FC236}">
                <a16:creationId xmlns:a16="http://schemas.microsoft.com/office/drawing/2014/main" id="{3502136B-8658-4ACD-6BE0-56C42DB563BB}"/>
              </a:ext>
            </a:extLst>
          </p:cNvPr>
          <p:cNvSpPr txBox="1"/>
          <p:nvPr/>
        </p:nvSpPr>
        <p:spPr>
          <a:xfrm>
            <a:off x="433370" y="7179542"/>
            <a:ext cx="13765307" cy="369332"/>
          </a:xfrm>
          <a:prstGeom prst="rect">
            <a:avLst/>
          </a:prstGeom>
          <a:noFill/>
        </p:spPr>
        <p:txBody>
          <a:bodyPr wrap="none" rtlCol="0">
            <a:spAutoFit/>
          </a:bodyPr>
          <a:lstStyle/>
          <a:p>
            <a:r>
              <a:rPr lang="en-US" b="1" i="0" u="none" strike="noStrike">
                <a:solidFill>
                  <a:srgbClr val="000000"/>
                </a:solidFill>
                <a:effectLst/>
                <a:latin typeface="+mn-lt"/>
              </a:rPr>
              <a:t>Expected increase to pathology and independent laboratories in 2024 is $1.5 million, with an additional $1.5 million in 2025</a:t>
            </a:r>
            <a:endParaRPr lang="en-US" b="1">
              <a:latin typeface="+mn-lt"/>
            </a:endParaRPr>
          </a:p>
        </p:txBody>
      </p:sp>
      <p:graphicFrame>
        <p:nvGraphicFramePr>
          <p:cNvPr id="12" name="Table 11">
            <a:extLst>
              <a:ext uri="{FF2B5EF4-FFF2-40B4-BE49-F238E27FC236}">
                <a16:creationId xmlns:a16="http://schemas.microsoft.com/office/drawing/2014/main" id="{3273D877-A8D7-A683-1377-E3702B5934CC}"/>
              </a:ext>
            </a:extLst>
          </p:cNvPr>
          <p:cNvGraphicFramePr>
            <a:graphicFrameLocks noGrp="1"/>
          </p:cNvGraphicFramePr>
          <p:nvPr>
            <p:extLst>
              <p:ext uri="{D42A27DB-BD31-4B8C-83A1-F6EECF244321}">
                <p14:modId xmlns:p14="http://schemas.microsoft.com/office/powerpoint/2010/main" val="1962992814"/>
              </p:ext>
            </p:extLst>
          </p:nvPr>
        </p:nvGraphicFramePr>
        <p:xfrm>
          <a:off x="504967" y="1514901"/>
          <a:ext cx="13626895" cy="5199848"/>
        </p:xfrm>
        <a:graphic>
          <a:graphicData uri="http://schemas.openxmlformats.org/drawingml/2006/table">
            <a:tbl>
              <a:tblPr firstRow="1" bandRow="1">
                <a:tableStyleId>{5C22544A-7EE6-4342-B048-85BDC9FD1C3A}</a:tableStyleId>
              </a:tblPr>
              <a:tblGrid>
                <a:gridCol w="1335485">
                  <a:extLst>
                    <a:ext uri="{9D8B030D-6E8A-4147-A177-3AD203B41FA5}">
                      <a16:colId xmlns:a16="http://schemas.microsoft.com/office/drawing/2014/main" val="943480144"/>
                    </a:ext>
                  </a:extLst>
                </a:gridCol>
                <a:gridCol w="1323119">
                  <a:extLst>
                    <a:ext uri="{9D8B030D-6E8A-4147-A177-3AD203B41FA5}">
                      <a16:colId xmlns:a16="http://schemas.microsoft.com/office/drawing/2014/main" val="2086076759"/>
                    </a:ext>
                  </a:extLst>
                </a:gridCol>
                <a:gridCol w="8544633">
                  <a:extLst>
                    <a:ext uri="{9D8B030D-6E8A-4147-A177-3AD203B41FA5}">
                      <a16:colId xmlns:a16="http://schemas.microsoft.com/office/drawing/2014/main" val="1241555469"/>
                    </a:ext>
                  </a:extLst>
                </a:gridCol>
                <a:gridCol w="2423658">
                  <a:extLst>
                    <a:ext uri="{9D8B030D-6E8A-4147-A177-3AD203B41FA5}">
                      <a16:colId xmlns:a16="http://schemas.microsoft.com/office/drawing/2014/main" val="1259770586"/>
                    </a:ext>
                  </a:extLst>
                </a:gridCol>
              </a:tblGrid>
              <a:tr h="792742">
                <a:tc>
                  <a:txBody>
                    <a:bodyPr/>
                    <a:lstStyle/>
                    <a:p>
                      <a:pPr algn="ctr" fontAlgn="b"/>
                      <a:r>
                        <a:rPr lang="en-US" sz="2000" b="1" i="0" u="none" strike="noStrike">
                          <a:solidFill>
                            <a:srgbClr val="000000"/>
                          </a:solidFill>
                          <a:effectLst/>
                          <a:latin typeface="Arial Nova"/>
                        </a:rPr>
                        <a:t>CPT Code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Arial Nova"/>
                        </a:rPr>
                        <a:t>Modifier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2000" b="1" i="0" u="none" strike="noStrike">
                          <a:solidFill>
                            <a:srgbClr val="000000"/>
                          </a:solidFill>
                          <a:effectLst/>
                          <a:latin typeface="Arial Nova"/>
                        </a:rPr>
                        <a:t>Description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Arial Nova"/>
                        </a:rPr>
                        <a:t>Percent Increase in Total RVU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905266"/>
                  </a:ext>
                </a:extLst>
              </a:tr>
              <a:tr h="403089">
                <a:tc>
                  <a:txBody>
                    <a:bodyPr/>
                    <a:lstStyle/>
                    <a:p>
                      <a:pPr algn="ctr" fontAlgn="t"/>
                      <a:r>
                        <a:rPr lang="en-US" sz="2000" b="0" i="0" u="none" strike="noStrike">
                          <a:solidFill>
                            <a:srgbClr val="000000"/>
                          </a:solidFill>
                          <a:effectLst/>
                          <a:latin typeface="Arial Nova"/>
                        </a:rPr>
                        <a:t>88112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Global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Cell examination of specimen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717280"/>
                  </a:ext>
                </a:extLst>
              </a:tr>
              <a:tr h="403089">
                <a:tc>
                  <a:txBody>
                    <a:bodyPr/>
                    <a:lstStyle/>
                    <a:p>
                      <a:pPr algn="ctr" fontAlgn="t"/>
                      <a:r>
                        <a:rPr lang="en-US" sz="2000" b="0" i="0" u="none" strike="noStrike">
                          <a:solidFill>
                            <a:srgbClr val="000000"/>
                          </a:solidFill>
                          <a:effectLst/>
                          <a:latin typeface="Arial Nova"/>
                        </a:rPr>
                        <a:t>88112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TC</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Cell examination of specimen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1.60%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2788367"/>
                  </a:ext>
                </a:extLst>
              </a:tr>
              <a:tr h="403089">
                <a:tc>
                  <a:txBody>
                    <a:bodyPr/>
                    <a:lstStyle/>
                    <a:p>
                      <a:pPr algn="ctr" fontAlgn="t"/>
                      <a:r>
                        <a:rPr lang="en-US" sz="2000" b="0" i="0" u="none" strike="noStrike">
                          <a:solidFill>
                            <a:srgbClr val="000000"/>
                          </a:solidFill>
                          <a:effectLst/>
                          <a:latin typeface="Arial Nova"/>
                        </a:rPr>
                        <a:t>88173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Global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Evaluation of fine needle aspirate with interpretation and report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2.40%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720710"/>
                  </a:ext>
                </a:extLst>
              </a:tr>
              <a:tr h="403089">
                <a:tc>
                  <a:txBody>
                    <a:bodyPr/>
                    <a:lstStyle/>
                    <a:p>
                      <a:pPr algn="ctr" fontAlgn="t"/>
                      <a:r>
                        <a:rPr lang="en-US" sz="2000" b="0" i="0" u="none" strike="noStrike">
                          <a:solidFill>
                            <a:srgbClr val="000000"/>
                          </a:solidFill>
                          <a:effectLst/>
                          <a:latin typeface="Arial Nova"/>
                        </a:rPr>
                        <a:t>88173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TC</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Evaluation of fine needle aspirate with interpretation and report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4.20%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670475"/>
                  </a:ext>
                </a:extLst>
              </a:tr>
              <a:tr h="792742">
                <a:tc>
                  <a:txBody>
                    <a:bodyPr/>
                    <a:lstStyle/>
                    <a:p>
                      <a:pPr algn="ctr" fontAlgn="t"/>
                      <a:r>
                        <a:rPr lang="en-US" sz="2000" b="0" i="0" u="none" strike="noStrike">
                          <a:solidFill>
                            <a:srgbClr val="000000"/>
                          </a:solidFill>
                          <a:effectLst/>
                          <a:latin typeface="Arial Nova"/>
                        </a:rPr>
                        <a:t>88184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Global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Flow cytometry, cell surface, cytoplasmic, or nuclear marker, technical component only; first marker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3.10%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6893215"/>
                  </a:ext>
                </a:extLst>
              </a:tr>
              <a:tr h="1195830">
                <a:tc>
                  <a:txBody>
                    <a:bodyPr/>
                    <a:lstStyle/>
                    <a:p>
                      <a:pPr algn="ctr" fontAlgn="t"/>
                      <a:r>
                        <a:rPr lang="en-US" sz="2000" b="0" i="0" u="none" strike="noStrike">
                          <a:solidFill>
                            <a:srgbClr val="000000"/>
                          </a:solidFill>
                          <a:effectLst/>
                          <a:latin typeface="Arial Nova"/>
                        </a:rPr>
                        <a:t>88185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Global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Flow cytometry, cell surface, cytoplasmic, or nuclear marker, technical component only; each additional marker (list separately in addition to code for first marker)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1.40%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9382277"/>
                  </a:ext>
                </a:extLst>
              </a:tr>
              <a:tr h="403089">
                <a:tc>
                  <a:txBody>
                    <a:bodyPr/>
                    <a:lstStyle/>
                    <a:p>
                      <a:pPr algn="ctr" fontAlgn="t"/>
                      <a:r>
                        <a:rPr lang="en-US" sz="2000" b="0" i="0" u="none" strike="noStrike">
                          <a:solidFill>
                            <a:srgbClr val="000000"/>
                          </a:solidFill>
                          <a:effectLst/>
                          <a:latin typeface="Arial Nova"/>
                        </a:rPr>
                        <a:t>88381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Global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Microdissection; manual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2.00%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0319179"/>
                  </a:ext>
                </a:extLst>
              </a:tr>
              <a:tr h="403089">
                <a:tc>
                  <a:txBody>
                    <a:bodyPr/>
                    <a:lstStyle/>
                    <a:p>
                      <a:pPr algn="ctr" fontAlgn="t"/>
                      <a:r>
                        <a:rPr lang="en-US" sz="2000" b="0" i="0" u="none" strike="noStrike">
                          <a:solidFill>
                            <a:srgbClr val="000000"/>
                          </a:solidFill>
                          <a:effectLst/>
                          <a:latin typeface="Arial Nova"/>
                        </a:rPr>
                        <a:t>88381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TC</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rial Nova"/>
                        </a:rPr>
                        <a:t>Microdissection; manual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2000" b="0" i="0" u="none" strike="noStrike">
                          <a:solidFill>
                            <a:srgbClr val="000000"/>
                          </a:solidFill>
                          <a:effectLst/>
                          <a:latin typeface="Arial Nova"/>
                        </a:rPr>
                        <a:t>2.30%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2287361"/>
                  </a:ext>
                </a:extLst>
              </a:tr>
            </a:tbl>
          </a:graphicData>
        </a:graphic>
      </p:graphicFrame>
    </p:spTree>
    <p:extLst>
      <p:ext uri="{BB962C8B-B14F-4D97-AF65-F5344CB8AC3E}">
        <p14:creationId xmlns:p14="http://schemas.microsoft.com/office/powerpoint/2010/main" val="138217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0445" y="465138"/>
            <a:ext cx="13090030" cy="1363662"/>
          </a:xfrm>
        </p:spPr>
        <p:txBody>
          <a:bodyPr/>
          <a:lstStyle/>
          <a:p>
            <a:r>
              <a:rPr lang="en-US">
                <a:ea typeface="ヒラギノ角ゴ Pro W3"/>
                <a:cs typeface="Arial"/>
              </a:rPr>
              <a:t>CMS Implements Evaluation and Management Add-on Code G2211 and Other E/M Services</a:t>
            </a:r>
            <a:endParaRPr lang="en-US">
              <a:cs typeface="Arial"/>
            </a:endParaRPr>
          </a:p>
        </p:txBody>
      </p:sp>
      <p:sp>
        <p:nvSpPr>
          <p:cNvPr id="5" name="Text Placeholder 4"/>
          <p:cNvSpPr>
            <a:spLocks noGrp="1"/>
          </p:cNvSpPr>
          <p:nvPr>
            <p:ph idx="1"/>
          </p:nvPr>
        </p:nvSpPr>
        <p:spPr>
          <a:xfrm>
            <a:off x="869135" y="1980655"/>
            <a:ext cx="13073702" cy="5586793"/>
          </a:xfrm>
        </p:spPr>
        <p:txBody>
          <a:bodyPr/>
          <a:lstStyle/>
          <a:p>
            <a:pPr>
              <a:lnSpc>
                <a:spcPct val="113999"/>
              </a:lnSpc>
            </a:pPr>
            <a:r>
              <a:rPr lang="en-US" sz="2400">
                <a:ea typeface="+mn-lt"/>
                <a:cs typeface="+mn-lt"/>
              </a:rPr>
              <a:t>Despite ongoing opposition and advocacy by the CAP, the AMA RUC, and other medical societies and associations, CMS finalized the Evaluation and Management (E/M) Level II HCPCS add-on code G2211, with large budget neutrality adjustments that negatively affect pathologists and other medical specialties throughout the physician fee schedule</a:t>
            </a:r>
            <a:endParaRPr lang="en-US" sz="2400">
              <a:cs typeface="+mn-lt"/>
            </a:endParaRPr>
          </a:p>
          <a:p>
            <a:pPr>
              <a:lnSpc>
                <a:spcPct val="113999"/>
              </a:lnSpc>
            </a:pPr>
            <a:r>
              <a:rPr lang="en-US" sz="2400">
                <a:ea typeface="ヒラギノ角ゴ Pro W3"/>
                <a:cs typeface="Arial"/>
              </a:rPr>
              <a:t>While CMS adopted the AMA RUC recommendations for the revised office/outpatient visit E/M CPT codes in 2021, it noted that these “values did not fully account for the resource costs associated with primary care and other longitudinal care of complex patients” and first proposed the creation of G2211</a:t>
            </a:r>
          </a:p>
          <a:p>
            <a:pPr marL="623570" lvl="1" indent="-340995">
              <a:lnSpc>
                <a:spcPct val="113999"/>
              </a:lnSpc>
            </a:pPr>
            <a:r>
              <a:rPr lang="en-US" i="1" u="none" strike="noStrike" baseline="0">
                <a:ea typeface="ヒラギノ角ゴ Pro W3"/>
              </a:rPr>
              <a:t>G2211 Visit complexity inherent to evaluation and management associated with medical care services that serve as the continuing focal point for all needed health care services and/or with medical care services that are part of ongoing care related to a patient's single, serious condition or a complex condition. (Add-on code, list separately in addition to office/outpatient evaluation and management visit, new or established)</a:t>
            </a:r>
            <a:endParaRPr lang="en-US"/>
          </a:p>
          <a:p>
            <a:pPr marL="328295" indent="-328295">
              <a:lnSpc>
                <a:spcPct val="113999"/>
              </a:lnSpc>
            </a:pPr>
            <a:endParaRPr lang="en-US" sz="2200" u="none" strike="noStrike" baseline="0"/>
          </a:p>
          <a:p>
            <a:pPr marL="328295" indent="-328295">
              <a:lnSpc>
                <a:spcPct val="114000"/>
              </a:lnSpc>
            </a:pPr>
            <a:endParaRPr lang="en-US" sz="2200">
              <a:ea typeface="ヒラギノ角ゴ Pro W3"/>
            </a:endParaRPr>
          </a:p>
        </p:txBody>
      </p:sp>
      <p:sp>
        <p:nvSpPr>
          <p:cNvPr id="3" name="Footer Placeholder 2"/>
          <p:cNvSpPr>
            <a:spLocks noGrp="1"/>
          </p:cNvSpPr>
          <p:nvPr>
            <p:ph type="ftr" sz="quarter" idx="10"/>
          </p:nvPr>
        </p:nvSpPr>
        <p:spPr/>
        <p:txBody>
          <a:body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15</a:t>
            </a:fld>
            <a:endParaRPr lang="en-US"/>
          </a:p>
        </p:txBody>
      </p:sp>
    </p:spTree>
    <p:extLst>
      <p:ext uri="{BB962C8B-B14F-4D97-AF65-F5344CB8AC3E}">
        <p14:creationId xmlns:p14="http://schemas.microsoft.com/office/powerpoint/2010/main" val="286181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320" y="424195"/>
            <a:ext cx="13090030" cy="1363662"/>
          </a:xfrm>
        </p:spPr>
        <p:txBody>
          <a:bodyPr/>
          <a:lstStyle/>
          <a:p>
            <a:r>
              <a:rPr lang="en-US">
                <a:ea typeface="ヒラギノ角ゴ Pro W3"/>
                <a:cs typeface="Arial"/>
              </a:rPr>
              <a:t>Impact of E/M Add-on Code G2211 and other E/M Services in 2024</a:t>
            </a:r>
            <a:endParaRPr lang="en-US">
              <a:ea typeface="ヒラギノ角ゴ Pro W3"/>
            </a:endParaRPr>
          </a:p>
        </p:txBody>
      </p:sp>
      <p:sp>
        <p:nvSpPr>
          <p:cNvPr id="5" name="Text Placeholder 4"/>
          <p:cNvSpPr>
            <a:spLocks noGrp="1"/>
          </p:cNvSpPr>
          <p:nvPr>
            <p:ph idx="1"/>
          </p:nvPr>
        </p:nvSpPr>
        <p:spPr>
          <a:xfrm>
            <a:off x="715803" y="1858913"/>
            <a:ext cx="13414753" cy="6365481"/>
          </a:xfrm>
        </p:spPr>
        <p:txBody>
          <a:bodyPr/>
          <a:lstStyle/>
          <a:p>
            <a:pPr marL="328295" indent="-328295"/>
            <a:r>
              <a:rPr lang="en-US" sz="2400">
                <a:ea typeface="ヒラギノ角ゴ Pro W3"/>
                <a:cs typeface="Arial"/>
              </a:rPr>
              <a:t>Per CMS, the primary policy goal of G2211 is to increase payments to primary care physicians and to reimburse them more appropriately for the care provided to serious condition or complex patients.</a:t>
            </a:r>
            <a:endParaRPr lang="en-US" sz="2400">
              <a:cs typeface="Arial"/>
            </a:endParaRPr>
          </a:p>
          <a:p>
            <a:pPr marL="328295" indent="-328295"/>
            <a:r>
              <a:rPr lang="en-US" sz="2400">
                <a:ea typeface="ヒラギノ角ゴ Pro W3"/>
                <a:cs typeface="Arial"/>
              </a:rPr>
              <a:t>G2211 can be reported in conjunction with all office/outpatient E/M visits levels (i.e., CPT 99202-99515) </a:t>
            </a:r>
            <a:endParaRPr lang="en-US" sz="2400"/>
          </a:p>
          <a:p>
            <a:pPr marL="328295" indent="-328295"/>
            <a:r>
              <a:rPr lang="en-US" sz="2400">
                <a:ea typeface="ヒラギノ角ゴ Pro W3"/>
                <a:cs typeface="Arial"/>
              </a:rPr>
              <a:t>2024 Payment for G2211 is $16.04</a:t>
            </a:r>
            <a:endParaRPr lang="en-US" sz="2400"/>
          </a:p>
          <a:p>
            <a:pPr marL="328295" indent="-328295"/>
            <a:r>
              <a:rPr lang="en-US" sz="2400">
                <a:ea typeface="ヒラギノ角ゴ Pro W3"/>
                <a:cs typeface="Arial"/>
              </a:rPr>
              <a:t>Given the extremely high utilization estimates (38% initially, and  54% when full adopted), G2211 will have a significant effect upon budget neutrality and the conversion factor. </a:t>
            </a:r>
            <a:endParaRPr lang="en-US" sz="2400">
              <a:latin typeface="Arial"/>
              <a:cs typeface="Arial"/>
            </a:endParaRPr>
          </a:p>
          <a:p>
            <a:pPr marL="623570" lvl="1" indent="-340995"/>
            <a:r>
              <a:rPr lang="en-US">
                <a:latin typeface="Arial"/>
                <a:ea typeface="ヒラギノ角ゴ Pro W3"/>
                <a:cs typeface="Arial"/>
              </a:rPr>
              <a:t>In</a:t>
            </a:r>
            <a:r>
              <a:rPr lang="en-US">
                <a:ea typeface="ヒラギノ角ゴ Pro W3"/>
                <a:cs typeface="Arial"/>
              </a:rPr>
              <a:t> 2024 alone, the estimated increase in spending will be $1.34 billion, resulting a corresponding 2.0% cut to the conversion factor</a:t>
            </a:r>
            <a:endParaRPr lang="en-US">
              <a:cs typeface="Arial"/>
            </a:endParaRPr>
          </a:p>
          <a:p>
            <a:pPr marL="328295" indent="-328295"/>
            <a:r>
              <a:rPr lang="en-US" sz="2400">
                <a:ea typeface="ヒラギノ角ゴ Pro W3"/>
                <a:cs typeface="Arial"/>
              </a:rPr>
              <a:t>The CAP, the AMA, and other stakeholders will continue to advocate against the implementation of G2211 through public comment and by supporting for legislative action</a:t>
            </a:r>
            <a:endParaRPr lang="en-US">
              <a:cs typeface="Arial"/>
            </a:endParaRPr>
          </a:p>
          <a:p>
            <a:pPr marL="328295" indent="-328295">
              <a:lnSpc>
                <a:spcPct val="113999"/>
              </a:lnSpc>
            </a:pPr>
            <a:endParaRPr lang="en-US" sz="2400"/>
          </a:p>
          <a:p>
            <a:pPr marL="328295" indent="-328295">
              <a:lnSpc>
                <a:spcPct val="113999"/>
              </a:lnSpc>
            </a:pPr>
            <a:endParaRPr lang="en-US" sz="2200"/>
          </a:p>
        </p:txBody>
      </p:sp>
      <p:sp>
        <p:nvSpPr>
          <p:cNvPr id="3" name="Footer Placeholder 2"/>
          <p:cNvSpPr>
            <a:spLocks noGrp="1"/>
          </p:cNvSpPr>
          <p:nvPr>
            <p:ph type="ftr" sz="quarter" idx="10"/>
          </p:nvPr>
        </p:nvSpPr>
        <p:spPr>
          <a:xfrm>
            <a:off x="11751823" y="7710862"/>
            <a:ext cx="1540558" cy="288593"/>
          </a:xfrm>
        </p:spPr>
        <p:txBody>
          <a:bodyPr/>
          <a:lstStyle/>
          <a:p>
            <a:pPr>
              <a:defRPr/>
            </a:pPr>
            <a:fld id="{A497F2AC-5509-EB4E-8150-1D5FC9BE72D5}" type="datetime3">
              <a:rPr lang="en-US" smtClean="0"/>
              <a:pPr>
                <a:defRPr/>
              </a:pPr>
              <a:t>30 November 2023</a:t>
            </a:fld>
            <a:endParaRPr lang="en-US"/>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16</a:t>
            </a:fld>
            <a:endParaRPr lang="en-US"/>
          </a:p>
        </p:txBody>
      </p:sp>
    </p:spTree>
    <p:extLst>
      <p:ext uri="{BB962C8B-B14F-4D97-AF65-F5344CB8AC3E}">
        <p14:creationId xmlns:p14="http://schemas.microsoft.com/office/powerpoint/2010/main" val="111636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ヒラギノ角ゴ Pro W3"/>
              </a:rPr>
              <a:t>Overall Pathology Payment Changes for 2024</a:t>
            </a:r>
            <a:endParaRPr lang="en-US"/>
          </a:p>
        </p:txBody>
      </p:sp>
      <p:sp>
        <p:nvSpPr>
          <p:cNvPr id="3" name="Content Placeholder 2">
            <a:extLst>
              <a:ext uri="{FF2B5EF4-FFF2-40B4-BE49-F238E27FC236}">
                <a16:creationId xmlns:a16="http://schemas.microsoft.com/office/drawing/2014/main" id="{29069817-529B-64F6-24ED-F6B38F0735DD}"/>
              </a:ext>
            </a:extLst>
          </p:cNvPr>
          <p:cNvSpPr>
            <a:spLocks noGrp="1"/>
          </p:cNvSpPr>
          <p:nvPr>
            <p:ph idx="1"/>
          </p:nvPr>
        </p:nvSpPr>
        <p:spPr>
          <a:xfrm>
            <a:off x="830104" y="1171248"/>
            <a:ext cx="13076583" cy="6851463"/>
          </a:xfrm>
        </p:spPr>
        <p:txBody>
          <a:bodyPr/>
          <a:lstStyle/>
          <a:p>
            <a:pPr marL="328295" indent="-328295"/>
            <a:r>
              <a:rPr lang="en-US">
                <a:ea typeface="+mn-lt"/>
                <a:cs typeface="+mn-lt"/>
              </a:rPr>
              <a:t>The conversion factor for the 2024 fee schedule payment formula is decreased by 3.37% relative to that of the 2023 fee schedule</a:t>
            </a:r>
          </a:p>
          <a:p>
            <a:pPr marL="0" indent="0">
              <a:buNone/>
            </a:pPr>
            <a:r>
              <a:rPr lang="en-US" b="0">
                <a:solidFill>
                  <a:srgbClr val="009ABF"/>
                </a:solidFill>
                <a:ea typeface="+mn-lt"/>
                <a:cs typeface="+mn-lt"/>
              </a:rPr>
              <a:t>•  </a:t>
            </a:r>
            <a:r>
              <a:rPr lang="en-US">
                <a:ea typeface="+mn-lt"/>
                <a:cs typeface="+mn-lt"/>
              </a:rPr>
              <a:t>The decrease in the conversion factor is primarily due to:</a:t>
            </a:r>
          </a:p>
          <a:p>
            <a:pPr marL="295275" lvl="1" indent="0">
              <a:buNone/>
            </a:pPr>
            <a:r>
              <a:rPr lang="en-US" sz="2400" b="0">
                <a:solidFill>
                  <a:srgbClr val="009ABF"/>
                </a:solidFill>
                <a:latin typeface="Courier New"/>
                <a:ea typeface="ヒラギノ角ゴ Pro W3"/>
                <a:cs typeface="Courier New"/>
              </a:rPr>
              <a:t>o</a:t>
            </a:r>
            <a:r>
              <a:rPr lang="en-US" sz="2400">
                <a:ea typeface="+mn-lt"/>
                <a:cs typeface="+mn-lt"/>
              </a:rPr>
              <a:t> Implementation of the E/M add-on code G2211, (responsible for 2%)</a:t>
            </a:r>
            <a:endParaRPr lang="en-US">
              <a:cs typeface="+mn-lt"/>
            </a:endParaRPr>
          </a:p>
          <a:p>
            <a:pPr marL="638175" lvl="1" indent="-342900"/>
            <a:r>
              <a:rPr lang="en-US" sz="2400">
                <a:ea typeface="+mn-lt"/>
                <a:cs typeface="+mn-lt"/>
              </a:rPr>
              <a:t>1.25% net reduction of the Consolidated Appropriations Act, 2023 </a:t>
            </a:r>
            <a:endParaRPr lang="en-US">
              <a:ea typeface="+mn-lt"/>
              <a:cs typeface="+mn-lt"/>
            </a:endParaRPr>
          </a:p>
          <a:p>
            <a:pPr marL="328295" indent="-328295"/>
            <a:r>
              <a:rPr lang="en-US">
                <a:ea typeface="+mn-lt"/>
                <a:cs typeface="+mn-lt"/>
              </a:rPr>
              <a:t>As a result of these changes, the CAP estimates:</a:t>
            </a:r>
          </a:p>
          <a:p>
            <a:pPr marL="623570" lvl="1" indent="-340995"/>
            <a:r>
              <a:rPr lang="en-US" sz="2400">
                <a:ea typeface="+mn-lt"/>
                <a:cs typeface="+mn-lt"/>
              </a:rPr>
              <a:t>-2.72% overall impact to pathology Medicare payments </a:t>
            </a:r>
            <a:endParaRPr lang="en-US" sz="2400"/>
          </a:p>
          <a:p>
            <a:pPr marL="623570" lvl="1" indent="-340995"/>
            <a:r>
              <a:rPr lang="en-US" sz="2400">
                <a:ea typeface="+mn-lt"/>
                <a:cs typeface="+mn-lt"/>
              </a:rPr>
              <a:t>-1.61% overall impact to independent laboratory Medicare payments</a:t>
            </a:r>
            <a:endParaRPr lang="en-US" sz="2400"/>
          </a:p>
          <a:p>
            <a:pPr marL="328295" indent="-328295">
              <a:buFont typeface="Arial"/>
              <a:buChar char="•"/>
            </a:pPr>
            <a:r>
              <a:rPr lang="en-US" i="0">
                <a:effectLst/>
                <a:ea typeface="ヒラギノ角ゴ Pro W3"/>
              </a:rPr>
              <a:t>Review the pathology services changes in our </a:t>
            </a:r>
            <a:r>
              <a:rPr lang="en-US">
                <a:solidFill>
                  <a:srgbClr val="009BBF"/>
                </a:solidFill>
                <a:ea typeface="ヒラギノ角ゴ Pro W3"/>
              </a:rPr>
              <a:t>Final</a:t>
            </a:r>
            <a:r>
              <a:rPr lang="en-US" i="0" u="none" strike="noStrike">
                <a:solidFill>
                  <a:srgbClr val="009BBF"/>
                </a:solidFill>
                <a:effectLst/>
                <a:ea typeface="ヒラギノ角ゴ Pro W3"/>
              </a:rPr>
              <a:t> </a:t>
            </a:r>
            <a:r>
              <a:rPr lang="en-US">
                <a:solidFill>
                  <a:srgbClr val="009BBF"/>
                </a:solidFill>
                <a:ea typeface="ヒラギノ角ゴ Pro W3"/>
              </a:rPr>
              <a:t>2024</a:t>
            </a:r>
            <a:r>
              <a:rPr lang="en-US" i="0" u="none" strike="noStrike">
                <a:solidFill>
                  <a:srgbClr val="009BBF"/>
                </a:solidFill>
                <a:effectLst/>
                <a:ea typeface="ヒラギノ角ゴ Pro W3"/>
              </a:rPr>
              <a:t> Medicare Physician Fee Schedule Impact Table</a:t>
            </a:r>
            <a:r>
              <a:rPr lang="en-US" i="0">
                <a:solidFill>
                  <a:srgbClr val="2D2D2D"/>
                </a:solidFill>
                <a:effectLst/>
                <a:ea typeface="ヒラギノ角ゴ Pro W3"/>
              </a:rPr>
              <a:t>.</a:t>
            </a:r>
            <a:endParaRPr lang="en-US"/>
          </a:p>
          <a:p>
            <a:pPr marL="328295" indent="-328295"/>
            <a:endParaRPr lang="en-US" sz="2800" b="0" i="0">
              <a:solidFill>
                <a:srgbClr val="2D2D2D"/>
              </a:solidFill>
              <a:effectLst/>
              <a:latin typeface="Arial" panose="020B0604020202020204" pitchFamily="34" charset="0"/>
            </a:endParaRPr>
          </a:p>
          <a:p>
            <a:pPr marL="328295" indent="-328295"/>
            <a:endParaRPr lang="en-US" sz="2800" b="0" i="0">
              <a:solidFill>
                <a:srgbClr val="2D2D2D"/>
              </a:solidFill>
              <a:effectLst/>
              <a:latin typeface="Arial" panose="020B0604020202020204" pitchFamily="34" charset="0"/>
            </a:endParaRPr>
          </a:p>
          <a:p>
            <a:pPr marL="328295" indent="-328295"/>
            <a:endParaRPr lang="en-US"/>
          </a:p>
        </p:txBody>
      </p:sp>
      <p:sp>
        <p:nvSpPr>
          <p:cNvPr id="5" name="Slide Number Placeholder 4"/>
          <p:cNvSpPr>
            <a:spLocks noGrp="1"/>
          </p:cNvSpPr>
          <p:nvPr>
            <p:ph type="sldNum" sz="quarter" idx="11"/>
          </p:nvPr>
        </p:nvSpPr>
        <p:spPr/>
        <p:txBody>
          <a:bodyPr/>
          <a:lstStyle/>
          <a:p>
            <a:pPr>
              <a:defRPr/>
            </a:pPr>
            <a:fld id="{4BC929E2-6128-8D4A-B850-7756A0B31E92}" type="slidenum">
              <a:rPr lang="en-US" smtClean="0"/>
              <a:pPr>
                <a:defRPr/>
              </a:pPr>
              <a:t>17</a:t>
            </a:fld>
            <a:endParaRPr lang="en-US"/>
          </a:p>
        </p:txBody>
      </p:sp>
    </p:spTree>
    <p:extLst>
      <p:ext uri="{BB962C8B-B14F-4D97-AF65-F5344CB8AC3E}">
        <p14:creationId xmlns:p14="http://schemas.microsoft.com/office/powerpoint/2010/main" val="226032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445" y="465138"/>
            <a:ext cx="13090030" cy="792162"/>
          </a:xfrm>
        </p:spPr>
        <p:txBody>
          <a:bodyPr wrap="square" anchor="t">
            <a:normAutofit/>
          </a:bodyPr>
          <a:lstStyle/>
          <a:p>
            <a:r>
              <a:rPr lang="en-US" sz="3900">
                <a:ea typeface="ヒラギノ角ゴ Pro W3"/>
              </a:rPr>
              <a:t>Top Pathology Services </a:t>
            </a:r>
            <a:r>
              <a:rPr lang="mr-IN" sz="3900">
                <a:ea typeface="ヒラギノ角ゴ Pro W3"/>
              </a:rPr>
              <a:t>–</a:t>
            </a:r>
            <a:r>
              <a:rPr lang="en-US" sz="3900">
                <a:ea typeface="ヒラギノ角ゴ Pro W3"/>
              </a:rPr>
              <a:t> Reimbursements</a:t>
            </a:r>
          </a:p>
        </p:txBody>
      </p:sp>
      <p:sp>
        <p:nvSpPr>
          <p:cNvPr id="14" name="Footer Placeholder 3">
            <a:extLst>
              <a:ext uri="{FF2B5EF4-FFF2-40B4-BE49-F238E27FC236}">
                <a16:creationId xmlns:a16="http://schemas.microsoft.com/office/drawing/2014/main" id="{2B7E524B-1B1F-C994-FB71-E8BD20F41158}"/>
              </a:ext>
            </a:extLst>
          </p:cNvPr>
          <p:cNvSpPr>
            <a:spLocks noGrp="1"/>
          </p:cNvSpPr>
          <p:nvPr>
            <p:ph type="ftr" sz="quarter" idx="10"/>
          </p:nvPr>
        </p:nvSpPr>
        <p:spPr>
          <a:xfrm>
            <a:off x="12297733" y="7710862"/>
            <a:ext cx="994648" cy="247650"/>
          </a:xfrm>
        </p:spPr>
        <p:txBody>
          <a:bodyPr anchor="ctr">
            <a:normAutofit fontScale="77500" lnSpcReduction="20000"/>
          </a:bodyPr>
          <a:lstStyle/>
          <a:p>
            <a:pPr>
              <a:lnSpc>
                <a:spcPct val="90000"/>
              </a:lnSpc>
              <a:spcAft>
                <a:spcPts val="600"/>
              </a:spcAft>
              <a:defRPr/>
            </a:pPr>
            <a:fld id="{FA2F3D4E-A9B0-FE45-AAE7-68158DC61990}" type="datetime3">
              <a:rPr lang="en-US" sz="800" smtClean="0"/>
              <a:pPr>
                <a:lnSpc>
                  <a:spcPct val="90000"/>
                </a:lnSpc>
                <a:spcAft>
                  <a:spcPts val="600"/>
                </a:spcAft>
                <a:defRPr/>
              </a:pPr>
              <a:t>30 November 2023</a:t>
            </a:fld>
            <a:endParaRPr lang="en-US" sz="800"/>
          </a:p>
        </p:txBody>
      </p:sp>
      <p:sp>
        <p:nvSpPr>
          <p:cNvPr id="5" name="Slide Number Placeholder 4"/>
          <p:cNvSpPr>
            <a:spLocks noGrp="1"/>
          </p:cNvSpPr>
          <p:nvPr>
            <p:ph type="sldNum" sz="quarter" idx="11"/>
          </p:nvPr>
        </p:nvSpPr>
        <p:spPr>
          <a:xfrm>
            <a:off x="13510793" y="7710862"/>
            <a:ext cx="432044" cy="247650"/>
          </a:xfrm>
        </p:spPr>
        <p:txBody>
          <a:bodyPr anchor="ctr">
            <a:normAutofit/>
          </a:bodyPr>
          <a:lstStyle/>
          <a:p>
            <a:pPr>
              <a:lnSpc>
                <a:spcPct val="90000"/>
              </a:lnSpc>
              <a:spcAft>
                <a:spcPts val="600"/>
              </a:spcAft>
              <a:defRPr/>
            </a:pPr>
            <a:fld id="{4BC929E2-6128-8D4A-B850-7756A0B31E92}" type="slidenum">
              <a:rPr lang="en-US" sz="800" smtClean="0"/>
              <a:pPr>
                <a:lnSpc>
                  <a:spcPct val="90000"/>
                </a:lnSpc>
                <a:spcAft>
                  <a:spcPts val="600"/>
                </a:spcAft>
                <a:defRPr/>
              </a:pPr>
              <a:t>18</a:t>
            </a:fld>
            <a:endParaRPr lang="en-US" sz="800"/>
          </a:p>
        </p:txBody>
      </p:sp>
      <p:graphicFrame>
        <p:nvGraphicFramePr>
          <p:cNvPr id="4" name="Table 3">
            <a:extLst>
              <a:ext uri="{FF2B5EF4-FFF2-40B4-BE49-F238E27FC236}">
                <a16:creationId xmlns:a16="http://schemas.microsoft.com/office/drawing/2014/main" id="{9DFDB755-56DF-0168-5A10-345DA4597128}"/>
              </a:ext>
            </a:extLst>
          </p:cNvPr>
          <p:cNvGraphicFramePr>
            <a:graphicFrameLocks noGrp="1"/>
          </p:cNvGraphicFramePr>
          <p:nvPr>
            <p:extLst>
              <p:ext uri="{D42A27DB-BD31-4B8C-83A1-F6EECF244321}">
                <p14:modId xmlns:p14="http://schemas.microsoft.com/office/powerpoint/2010/main" val="1682688894"/>
              </p:ext>
            </p:extLst>
          </p:nvPr>
        </p:nvGraphicFramePr>
        <p:xfrm>
          <a:off x="241300" y="1246251"/>
          <a:ext cx="13919200" cy="6460998"/>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633948706"/>
                    </a:ext>
                  </a:extLst>
                </a:gridCol>
                <a:gridCol w="1473200">
                  <a:extLst>
                    <a:ext uri="{9D8B030D-6E8A-4147-A177-3AD203B41FA5}">
                      <a16:colId xmlns:a16="http://schemas.microsoft.com/office/drawing/2014/main" val="2216515157"/>
                    </a:ext>
                  </a:extLst>
                </a:gridCol>
                <a:gridCol w="3860800">
                  <a:extLst>
                    <a:ext uri="{9D8B030D-6E8A-4147-A177-3AD203B41FA5}">
                      <a16:colId xmlns:a16="http://schemas.microsoft.com/office/drawing/2014/main" val="2383524783"/>
                    </a:ext>
                  </a:extLst>
                </a:gridCol>
                <a:gridCol w="1803400">
                  <a:extLst>
                    <a:ext uri="{9D8B030D-6E8A-4147-A177-3AD203B41FA5}">
                      <a16:colId xmlns:a16="http://schemas.microsoft.com/office/drawing/2014/main" val="1265571171"/>
                    </a:ext>
                  </a:extLst>
                </a:gridCol>
                <a:gridCol w="2552700">
                  <a:extLst>
                    <a:ext uri="{9D8B030D-6E8A-4147-A177-3AD203B41FA5}">
                      <a16:colId xmlns:a16="http://schemas.microsoft.com/office/drawing/2014/main" val="335821121"/>
                    </a:ext>
                  </a:extLst>
                </a:gridCol>
                <a:gridCol w="2527300">
                  <a:extLst>
                    <a:ext uri="{9D8B030D-6E8A-4147-A177-3AD203B41FA5}">
                      <a16:colId xmlns:a16="http://schemas.microsoft.com/office/drawing/2014/main" val="2169538344"/>
                    </a:ext>
                  </a:extLst>
                </a:gridCol>
              </a:tblGrid>
              <a:tr h="0">
                <a:tc>
                  <a:txBody>
                    <a:bodyPr/>
                    <a:lstStyle/>
                    <a:p>
                      <a:pPr marL="0" algn="ctr" rtl="0" eaLnBrk="1" latinLnBrk="0" hangingPunct="1">
                        <a:spcBef>
                          <a:spcPts val="0"/>
                        </a:spcBef>
                        <a:spcAft>
                          <a:spcPts val="0"/>
                        </a:spcAft>
                      </a:pPr>
                      <a:r>
                        <a:rPr lang="en-US" sz="2000" kern="1200">
                          <a:solidFill>
                            <a:schemeClr val="tx1"/>
                          </a:solidFill>
                          <a:effectLst/>
                        </a:rPr>
                        <a:t>CPT Code</a:t>
                      </a:r>
                      <a:endParaRPr lang="en-US">
                        <a:solidFill>
                          <a:schemeClr val="tx1"/>
                        </a:solidFill>
                        <a:effectLst/>
                      </a:endParaRPr>
                    </a:p>
                  </a:txBody>
                  <a:tcPr marL="0" marR="0" marT="0" marB="0" anchor="ctr"/>
                </a:tc>
                <a:tc>
                  <a:txBody>
                    <a:bodyPr/>
                    <a:lstStyle/>
                    <a:p>
                      <a:pPr marL="0" algn="ctr" rtl="0" eaLnBrk="1" latinLnBrk="0" hangingPunct="1">
                        <a:spcBef>
                          <a:spcPts val="0"/>
                        </a:spcBef>
                        <a:spcAft>
                          <a:spcPts val="0"/>
                        </a:spcAft>
                      </a:pPr>
                      <a:r>
                        <a:rPr lang="en-US" sz="2000" kern="1200">
                          <a:solidFill>
                            <a:schemeClr val="tx1"/>
                          </a:solidFill>
                          <a:effectLst/>
                        </a:rPr>
                        <a:t>Modifier</a:t>
                      </a:r>
                      <a:endParaRPr lang="en-US">
                        <a:solidFill>
                          <a:schemeClr val="tx1"/>
                        </a:solidFill>
                        <a:effectLst/>
                      </a:endParaRPr>
                    </a:p>
                  </a:txBody>
                  <a:tcPr marL="0" marR="0" marT="0" marB="0" anchor="ctr"/>
                </a:tc>
                <a:tc>
                  <a:txBody>
                    <a:bodyPr/>
                    <a:lstStyle/>
                    <a:p>
                      <a:pPr marL="0" algn="l" rtl="0" eaLnBrk="1" latinLnBrk="0" hangingPunct="1">
                        <a:spcBef>
                          <a:spcPts val="0"/>
                        </a:spcBef>
                        <a:spcAft>
                          <a:spcPts val="0"/>
                        </a:spcAft>
                      </a:pPr>
                      <a:r>
                        <a:rPr lang="en-US" sz="2000" kern="1200">
                          <a:solidFill>
                            <a:schemeClr val="tx1"/>
                          </a:solidFill>
                          <a:effectLst/>
                        </a:rPr>
                        <a:t>Short Descriptor</a:t>
                      </a:r>
                      <a:endParaRPr lang="en-US">
                        <a:solidFill>
                          <a:schemeClr val="tx1"/>
                        </a:solidFill>
                        <a:effectLst/>
                      </a:endParaRPr>
                    </a:p>
                  </a:txBody>
                  <a:tcPr marL="0" marR="0" marT="0" marB="0" anchor="ctr"/>
                </a:tc>
                <a:tc>
                  <a:txBody>
                    <a:bodyPr/>
                    <a:lstStyle/>
                    <a:p>
                      <a:pPr marL="0" algn="ctr" rtl="0" eaLnBrk="1" latinLnBrk="0" hangingPunct="1">
                        <a:spcBef>
                          <a:spcPts val="0"/>
                        </a:spcBef>
                        <a:spcAft>
                          <a:spcPts val="0"/>
                        </a:spcAft>
                      </a:pPr>
                      <a:r>
                        <a:rPr lang="en-US" sz="2000" kern="1200">
                          <a:solidFill>
                            <a:schemeClr val="tx1"/>
                          </a:solidFill>
                          <a:effectLst/>
                        </a:rPr>
                        <a:t>2023 Payment</a:t>
                      </a:r>
                      <a:endParaRPr lang="en-US">
                        <a:solidFill>
                          <a:schemeClr val="tx1"/>
                        </a:solidFill>
                        <a:effectLst/>
                      </a:endParaRPr>
                    </a:p>
                  </a:txBody>
                  <a:tcPr marL="0" marR="0" marT="0" marB="0" anchor="ctr"/>
                </a:tc>
                <a:tc>
                  <a:txBody>
                    <a:bodyPr/>
                    <a:lstStyle/>
                    <a:p>
                      <a:pPr marL="0" algn="ctr" rtl="0" eaLnBrk="1" latinLnBrk="0" hangingPunct="1">
                        <a:spcBef>
                          <a:spcPts val="0"/>
                        </a:spcBef>
                        <a:spcAft>
                          <a:spcPts val="0"/>
                        </a:spcAft>
                      </a:pPr>
                      <a:r>
                        <a:rPr lang="en-US" sz="2000" kern="1200">
                          <a:solidFill>
                            <a:schemeClr val="tx1"/>
                          </a:solidFill>
                          <a:effectLst/>
                        </a:rPr>
                        <a:t>2024 Payment</a:t>
                      </a:r>
                      <a:endParaRPr lang="en-US">
                        <a:solidFill>
                          <a:schemeClr val="tx1"/>
                        </a:solidFill>
                        <a:effectLst/>
                      </a:endParaRPr>
                    </a:p>
                  </a:txBody>
                  <a:tcPr marL="0" marR="0" marT="0" marB="0" anchor="ctr"/>
                </a:tc>
                <a:tc>
                  <a:txBody>
                    <a:bodyPr/>
                    <a:lstStyle/>
                    <a:p>
                      <a:pPr marL="0" algn="ctr" rtl="0" eaLnBrk="1" latinLnBrk="0" hangingPunct="1">
                        <a:spcBef>
                          <a:spcPts val="0"/>
                        </a:spcBef>
                        <a:spcAft>
                          <a:spcPts val="0"/>
                        </a:spcAft>
                      </a:pPr>
                      <a:r>
                        <a:rPr lang="en-US" sz="2000" kern="1200">
                          <a:solidFill>
                            <a:schemeClr val="tx1"/>
                          </a:solidFill>
                          <a:effectLst/>
                        </a:rPr>
                        <a:t>Percent Change</a:t>
                      </a:r>
                      <a:endParaRPr lang="en-US">
                        <a:solidFill>
                          <a:schemeClr val="tx1"/>
                        </a:solidFill>
                        <a:effectLst/>
                      </a:endParaRPr>
                    </a:p>
                  </a:txBody>
                  <a:tcPr marL="0" marR="0" marT="0" marB="0" anchor="ctr"/>
                </a:tc>
                <a:extLst>
                  <a:ext uri="{0D108BD9-81ED-4DB2-BD59-A6C34878D82A}">
                    <a16:rowId xmlns:a16="http://schemas.microsoft.com/office/drawing/2014/main" val="2974999344"/>
                  </a:ext>
                </a:extLst>
              </a:tr>
              <a:tr h="342011">
                <a:tc>
                  <a:txBody>
                    <a:bodyPr/>
                    <a:lstStyle/>
                    <a:p>
                      <a:pPr marL="0" lvl="0" algn="ctr" rtl="0">
                        <a:spcBef>
                          <a:spcPts val="0"/>
                        </a:spcBef>
                        <a:spcAft>
                          <a:spcPts val="0"/>
                        </a:spcAft>
                        <a:buNone/>
                      </a:pPr>
                      <a:r>
                        <a:rPr lang="en-US" sz="1600" kern="1200">
                          <a:effectLst/>
                        </a:rPr>
                        <a:t>88305</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Tissue exam by pathologist</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$36.60</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$35.36</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1707787096"/>
                  </a:ext>
                </a:extLst>
              </a:tr>
              <a:tr h="342011">
                <a:tc>
                  <a:txBody>
                    <a:bodyPr/>
                    <a:lstStyle/>
                    <a:p>
                      <a:pPr marL="0" lvl="0" algn="ctr" rtl="0">
                        <a:spcBef>
                          <a:spcPts val="0"/>
                        </a:spcBef>
                        <a:spcAft>
                          <a:spcPts val="0"/>
                        </a:spcAft>
                        <a:buNone/>
                      </a:pPr>
                      <a:r>
                        <a:rPr lang="en-US" sz="1600" kern="1200">
                          <a:effectLst/>
                        </a:rPr>
                        <a:t>88307</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Tissue exam by pathologist</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$80.99</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.$77.60</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-4%</a:t>
                      </a:r>
                      <a:endParaRPr lang="en-US">
                        <a:effectLst/>
                      </a:endParaRPr>
                    </a:p>
                  </a:txBody>
                  <a:tcPr marL="0" marR="0" marT="0" marB="0" anchor="ctr"/>
                </a:tc>
                <a:extLst>
                  <a:ext uri="{0D108BD9-81ED-4DB2-BD59-A6C34878D82A}">
                    <a16:rowId xmlns:a16="http://schemas.microsoft.com/office/drawing/2014/main" val="2716326722"/>
                  </a:ext>
                </a:extLst>
              </a:tr>
              <a:tr h="342011">
                <a:tc>
                  <a:txBody>
                    <a:bodyPr/>
                    <a:lstStyle/>
                    <a:p>
                      <a:pPr marL="0" lvl="0" algn="ctr" rtl="0">
                        <a:spcBef>
                          <a:spcPts val="0"/>
                        </a:spcBef>
                        <a:spcAft>
                          <a:spcPts val="0"/>
                        </a:spcAft>
                        <a:buNone/>
                      </a:pPr>
                      <a:r>
                        <a:rPr lang="en-US" sz="1600" kern="1200">
                          <a:effectLst/>
                        </a:rPr>
                        <a:t>88312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Special stains group1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$26.09</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$25.21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644795109"/>
                  </a:ext>
                </a:extLst>
              </a:tr>
              <a:tr h="342011">
                <a:tc>
                  <a:txBody>
                    <a:bodyPr/>
                    <a:lstStyle/>
                    <a:p>
                      <a:pPr marL="0" lvl="0" algn="ctr" rtl="0">
                        <a:spcBef>
                          <a:spcPts val="0"/>
                        </a:spcBef>
                        <a:spcAft>
                          <a:spcPts val="0"/>
                        </a:spcAft>
                        <a:buNone/>
                      </a:pPr>
                      <a:r>
                        <a:rPr lang="en-US" sz="1600" kern="1200">
                          <a:effectLst/>
                        </a:rPr>
                        <a:t>88313</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Special stains group 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$11.86</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$11.46</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155701673"/>
                  </a:ext>
                </a:extLst>
              </a:tr>
              <a:tr h="342011">
                <a:tc>
                  <a:txBody>
                    <a:bodyPr/>
                    <a:lstStyle/>
                    <a:p>
                      <a:pPr marL="0" lvl="0" algn="ctr" rtl="0">
                        <a:spcBef>
                          <a:spcPts val="0"/>
                        </a:spcBef>
                        <a:spcAft>
                          <a:spcPts val="0"/>
                        </a:spcAft>
                        <a:buNone/>
                      </a:pPr>
                      <a:r>
                        <a:rPr lang="en-US" sz="1600" kern="1200">
                          <a:effectLst/>
                        </a:rPr>
                        <a:t>88341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a:t>
                      </a:r>
                      <a:endParaRPr lang="en-US">
                        <a:effectLst/>
                      </a:endParaRPr>
                    </a:p>
                  </a:txBody>
                  <a:tcPr marL="0" marR="0" marT="0" marB="0" anchor="ctr"/>
                </a:tc>
                <a:tc>
                  <a:txBody>
                    <a:bodyPr/>
                    <a:lstStyle/>
                    <a:p>
                      <a:pPr marL="0" lvl="0" algn="l" rtl="0">
                        <a:spcBef>
                          <a:spcPts val="0"/>
                        </a:spcBef>
                        <a:spcAft>
                          <a:spcPts val="0"/>
                        </a:spcAft>
                        <a:buNone/>
                      </a:pPr>
                      <a:r>
                        <a:rPr lang="en-US" sz="1600" kern="1200" err="1">
                          <a:effectLst/>
                        </a:rPr>
                        <a:t>Immunohisto</a:t>
                      </a:r>
                      <a:r>
                        <a:rPr lang="en-US" sz="1600" kern="1200">
                          <a:effectLst/>
                        </a:rPr>
                        <a:t> </a:t>
                      </a:r>
                      <a:r>
                        <a:rPr lang="en-US" sz="1600" kern="1200" err="1">
                          <a:effectLst/>
                        </a:rPr>
                        <a:t>antb</a:t>
                      </a:r>
                      <a:r>
                        <a:rPr lang="en-US" sz="1600" kern="1200">
                          <a:effectLst/>
                        </a:rPr>
                        <a:t> </a:t>
                      </a:r>
                      <a:r>
                        <a:rPr lang="en-US" sz="1600" kern="1200" err="1">
                          <a:effectLst/>
                        </a:rPr>
                        <a:t>addl</a:t>
                      </a:r>
                      <a:r>
                        <a:rPr lang="en-US" sz="1600" kern="1200">
                          <a:effectLst/>
                        </a:rPr>
                        <a:t> slide</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$27.79</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$26.52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-5%</a:t>
                      </a:r>
                      <a:endParaRPr lang="en-US">
                        <a:effectLst/>
                      </a:endParaRPr>
                    </a:p>
                  </a:txBody>
                  <a:tcPr marL="0" marR="0" marT="0" marB="0" anchor="ctr"/>
                </a:tc>
                <a:extLst>
                  <a:ext uri="{0D108BD9-81ED-4DB2-BD59-A6C34878D82A}">
                    <a16:rowId xmlns:a16="http://schemas.microsoft.com/office/drawing/2014/main" val="3077224611"/>
                  </a:ext>
                </a:extLst>
              </a:tr>
              <a:tr h="342011">
                <a:tc>
                  <a:txBody>
                    <a:bodyPr/>
                    <a:lstStyle/>
                    <a:p>
                      <a:pPr marL="0" lvl="0" algn="ctr" rtl="0">
                        <a:spcBef>
                          <a:spcPts val="0"/>
                        </a:spcBef>
                        <a:spcAft>
                          <a:spcPts val="0"/>
                        </a:spcAft>
                        <a:buNone/>
                      </a:pPr>
                      <a:r>
                        <a:rPr lang="en-US" sz="1600" kern="1200">
                          <a:effectLst/>
                        </a:rPr>
                        <a:t>88342</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26</a:t>
                      </a:r>
                      <a:endParaRPr lang="en-US">
                        <a:effectLst/>
                      </a:endParaRPr>
                    </a:p>
                  </a:txBody>
                  <a:tcPr marL="0" marR="0" marT="0" marB="0" anchor="ctr">
                    <a:lnB w="12700">
                      <a:solidFill>
                        <a:schemeClr val="tx1"/>
                      </a:solidFill>
                    </a:lnB>
                  </a:tcPr>
                </a:tc>
                <a:tc>
                  <a:txBody>
                    <a:bodyPr/>
                    <a:lstStyle/>
                    <a:p>
                      <a:pPr marL="0" lvl="0" algn="l" rtl="0">
                        <a:spcBef>
                          <a:spcPts val="0"/>
                        </a:spcBef>
                        <a:spcAft>
                          <a:spcPts val="0"/>
                        </a:spcAft>
                        <a:buNone/>
                      </a:pPr>
                      <a:r>
                        <a:rPr lang="en-US" sz="1600" kern="1200" err="1">
                          <a:effectLst/>
                        </a:rPr>
                        <a:t>Immunohisto</a:t>
                      </a:r>
                      <a:r>
                        <a:rPr lang="en-US" sz="1600" kern="1200">
                          <a:effectLst/>
                        </a:rPr>
                        <a:t> </a:t>
                      </a:r>
                      <a:r>
                        <a:rPr lang="en-US" sz="1600" kern="1200" err="1">
                          <a:effectLst/>
                        </a:rPr>
                        <a:t>antb</a:t>
                      </a:r>
                      <a:r>
                        <a:rPr lang="en-US" sz="1600" kern="1200">
                          <a:effectLst/>
                        </a:rPr>
                        <a:t> 1</a:t>
                      </a:r>
                      <a:r>
                        <a:rPr lang="en-US" sz="1600" kern="1200" baseline="30000">
                          <a:effectLst/>
                        </a:rPr>
                        <a:t>st</a:t>
                      </a:r>
                      <a:r>
                        <a:rPr lang="en-US" sz="1600" kern="1200">
                          <a:effectLst/>
                        </a:rPr>
                        <a:t> stain</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$34.23</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$33.07</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lnB w="12700">
                      <a:solidFill>
                        <a:schemeClr val="tx1"/>
                      </a:solidFill>
                    </a:lnB>
                  </a:tcPr>
                </a:tc>
                <a:extLst>
                  <a:ext uri="{0D108BD9-81ED-4DB2-BD59-A6C34878D82A}">
                    <a16:rowId xmlns:a16="http://schemas.microsoft.com/office/drawing/2014/main" val="3963610419"/>
                  </a:ext>
                </a:extLst>
              </a:tr>
              <a:tr h="342011">
                <a:tc>
                  <a:txBody>
                    <a:bodyPr/>
                    <a:lstStyle/>
                    <a:p>
                      <a:pPr marL="0" lvl="0" algn="ctr" rtl="0">
                        <a:spcBef>
                          <a:spcPts val="0"/>
                        </a:spcBef>
                        <a:spcAft>
                          <a:spcPts val="0"/>
                        </a:spcAft>
                        <a:buNone/>
                      </a:pPr>
                      <a:r>
                        <a:rPr lang="en-US" sz="1600" kern="1200">
                          <a:effectLst/>
                        </a:rPr>
                        <a:t>88305</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Global</a:t>
                      </a:r>
                      <a:endParaRPr lang="en-US">
                        <a:effectLst/>
                      </a:endParaRPr>
                    </a:p>
                  </a:txBody>
                  <a:tcPr marL="0" marR="0" marT="0" marB="0" anchor="ctr">
                    <a:lnT w="12700">
                      <a:solidFill>
                        <a:schemeClr val="tx1"/>
                      </a:solidFill>
                    </a:lnT>
                  </a:tcPr>
                </a:tc>
                <a:tc>
                  <a:txBody>
                    <a:bodyPr/>
                    <a:lstStyle/>
                    <a:p>
                      <a:pPr marL="0" lvl="0" algn="l" rtl="0">
                        <a:spcBef>
                          <a:spcPts val="0"/>
                        </a:spcBef>
                        <a:spcAft>
                          <a:spcPts val="0"/>
                        </a:spcAft>
                        <a:buNone/>
                      </a:pPr>
                      <a:r>
                        <a:rPr lang="en-US" sz="1600" kern="1200">
                          <a:effectLst/>
                        </a:rPr>
                        <a:t>Tissue exam by pathologist</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$71.84</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$70.40</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-2%</a:t>
                      </a:r>
                      <a:endParaRPr lang="en-US">
                        <a:effectLst/>
                      </a:endParaRPr>
                    </a:p>
                  </a:txBody>
                  <a:tcPr marL="0" marR="0" marT="0" marB="0" anchor="ctr">
                    <a:lnT w="12700">
                      <a:solidFill>
                        <a:schemeClr val="tx1"/>
                      </a:solidFill>
                    </a:lnT>
                  </a:tcPr>
                </a:tc>
                <a:extLst>
                  <a:ext uri="{0D108BD9-81ED-4DB2-BD59-A6C34878D82A}">
                    <a16:rowId xmlns:a16="http://schemas.microsoft.com/office/drawing/2014/main" val="1322646904"/>
                  </a:ext>
                </a:extLst>
              </a:tr>
              <a:tr h="342011">
                <a:tc>
                  <a:txBody>
                    <a:bodyPr/>
                    <a:lstStyle/>
                    <a:p>
                      <a:pPr marL="0" lvl="0" algn="ctr" rtl="0">
                        <a:spcBef>
                          <a:spcPts val="0"/>
                        </a:spcBef>
                        <a:spcAft>
                          <a:spcPts val="0"/>
                        </a:spcAft>
                        <a:buNone/>
                      </a:pPr>
                      <a:r>
                        <a:rPr lang="en-US" sz="1600" kern="1200">
                          <a:effectLst/>
                        </a:rPr>
                        <a:t>88307</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Global</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Tissue exam by pathologist</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$292.79</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$282.91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3101100914"/>
                  </a:ext>
                </a:extLst>
              </a:tr>
              <a:tr h="342011">
                <a:tc>
                  <a:txBody>
                    <a:bodyPr/>
                    <a:lstStyle/>
                    <a:p>
                      <a:pPr marL="0" lvl="0" algn="ctr" rtl="0">
                        <a:spcBef>
                          <a:spcPts val="0"/>
                        </a:spcBef>
                        <a:spcAft>
                          <a:spcPts val="0"/>
                        </a:spcAft>
                        <a:buNone/>
                      </a:pPr>
                      <a:r>
                        <a:rPr lang="en-US" sz="1600" kern="1200">
                          <a:effectLst/>
                        </a:rPr>
                        <a:t>88312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Global</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Special stains group1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$113.52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$110.68</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1569425065"/>
                  </a:ext>
                </a:extLst>
              </a:tr>
              <a:tr h="342011">
                <a:tc>
                  <a:txBody>
                    <a:bodyPr/>
                    <a:lstStyle/>
                    <a:p>
                      <a:pPr marL="0" lvl="0" algn="ctr" rtl="0">
                        <a:spcBef>
                          <a:spcPts val="0"/>
                        </a:spcBef>
                        <a:spcAft>
                          <a:spcPts val="0"/>
                        </a:spcAft>
                        <a:buNone/>
                      </a:pPr>
                      <a:r>
                        <a:rPr lang="en-US" sz="1600" kern="1200">
                          <a:effectLst/>
                        </a:rPr>
                        <a:t>88313</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Global</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Special stains group 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$82.69</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$81.53</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-1%</a:t>
                      </a:r>
                      <a:endParaRPr lang="en-US">
                        <a:effectLst/>
                      </a:endParaRPr>
                    </a:p>
                  </a:txBody>
                  <a:tcPr marL="0" marR="0" marT="0" marB="0" anchor="ctr"/>
                </a:tc>
                <a:extLst>
                  <a:ext uri="{0D108BD9-81ED-4DB2-BD59-A6C34878D82A}">
                    <a16:rowId xmlns:a16="http://schemas.microsoft.com/office/drawing/2014/main" val="1773706229"/>
                  </a:ext>
                </a:extLst>
              </a:tr>
              <a:tr h="342011">
                <a:tc>
                  <a:txBody>
                    <a:bodyPr/>
                    <a:lstStyle/>
                    <a:p>
                      <a:pPr marL="0" lvl="0" algn="ctr" rtl="0">
                        <a:spcBef>
                          <a:spcPts val="0"/>
                        </a:spcBef>
                        <a:spcAft>
                          <a:spcPts val="0"/>
                        </a:spcAft>
                        <a:buNone/>
                      </a:pPr>
                      <a:r>
                        <a:rPr lang="en-US" sz="1600" kern="1200">
                          <a:effectLst/>
                        </a:rPr>
                        <a:t>88341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Global</a:t>
                      </a:r>
                      <a:endParaRPr lang="en-US">
                        <a:effectLst/>
                      </a:endParaRPr>
                    </a:p>
                  </a:txBody>
                  <a:tcPr marL="0" marR="0" marT="0" marB="0" anchor="ctr"/>
                </a:tc>
                <a:tc>
                  <a:txBody>
                    <a:bodyPr/>
                    <a:lstStyle/>
                    <a:p>
                      <a:pPr marL="0" lvl="0" algn="l" rtl="0">
                        <a:spcBef>
                          <a:spcPts val="0"/>
                        </a:spcBef>
                        <a:spcAft>
                          <a:spcPts val="0"/>
                        </a:spcAft>
                        <a:buNone/>
                      </a:pPr>
                      <a:r>
                        <a:rPr lang="en-US" sz="1600" kern="1200" err="1">
                          <a:effectLst/>
                        </a:rPr>
                        <a:t>Immunohisto</a:t>
                      </a:r>
                      <a:r>
                        <a:rPr lang="en-US" sz="1600" kern="1200">
                          <a:effectLst/>
                        </a:rPr>
                        <a:t> </a:t>
                      </a:r>
                      <a:r>
                        <a:rPr lang="en-US" sz="1600" kern="1200" err="1">
                          <a:effectLst/>
                        </a:rPr>
                        <a:t>antb</a:t>
                      </a:r>
                      <a:r>
                        <a:rPr lang="en-US" sz="1600" kern="1200">
                          <a:effectLst/>
                        </a:rPr>
                        <a:t> </a:t>
                      </a:r>
                      <a:r>
                        <a:rPr lang="en-US" sz="1600" kern="1200" err="1">
                          <a:effectLst/>
                        </a:rPr>
                        <a:t>addl</a:t>
                      </a:r>
                      <a:r>
                        <a:rPr lang="en-US" sz="1600" kern="1200">
                          <a:effectLst/>
                        </a:rPr>
                        <a:t> slide</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$87.09</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$89.40</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977826573"/>
                  </a:ext>
                </a:extLst>
              </a:tr>
              <a:tr h="342011">
                <a:tc>
                  <a:txBody>
                    <a:bodyPr/>
                    <a:lstStyle/>
                    <a:p>
                      <a:pPr marL="0" lvl="0" algn="ctr" rtl="0">
                        <a:spcBef>
                          <a:spcPts val="0"/>
                        </a:spcBef>
                        <a:spcAft>
                          <a:spcPts val="0"/>
                        </a:spcAft>
                        <a:buNone/>
                      </a:pPr>
                      <a:r>
                        <a:rPr lang="en-US" sz="1600" kern="1200">
                          <a:effectLst/>
                        </a:rPr>
                        <a:t>88342</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Global</a:t>
                      </a:r>
                      <a:endParaRPr lang="en-US">
                        <a:effectLst/>
                      </a:endParaRPr>
                    </a:p>
                  </a:txBody>
                  <a:tcPr marL="0" marR="0" marT="0" marB="0" anchor="ctr">
                    <a:lnB w="12700">
                      <a:solidFill>
                        <a:schemeClr val="tx1"/>
                      </a:solidFill>
                    </a:lnB>
                  </a:tcPr>
                </a:tc>
                <a:tc>
                  <a:txBody>
                    <a:bodyPr/>
                    <a:lstStyle/>
                    <a:p>
                      <a:pPr marL="0" lvl="0" algn="l" rtl="0">
                        <a:spcBef>
                          <a:spcPts val="0"/>
                        </a:spcBef>
                        <a:spcAft>
                          <a:spcPts val="0"/>
                        </a:spcAft>
                        <a:buNone/>
                      </a:pPr>
                      <a:r>
                        <a:rPr lang="en-US" sz="1600" kern="1200" err="1">
                          <a:effectLst/>
                        </a:rPr>
                        <a:t>Immunohisto</a:t>
                      </a:r>
                      <a:r>
                        <a:rPr lang="en-US" sz="1600" kern="1200">
                          <a:effectLst/>
                        </a:rPr>
                        <a:t> </a:t>
                      </a:r>
                      <a:r>
                        <a:rPr lang="en-US" sz="1600" kern="1200" err="1">
                          <a:effectLst/>
                        </a:rPr>
                        <a:t>antb</a:t>
                      </a:r>
                      <a:r>
                        <a:rPr lang="en-US" sz="1600" kern="1200">
                          <a:effectLst/>
                        </a:rPr>
                        <a:t> 1</a:t>
                      </a:r>
                      <a:r>
                        <a:rPr lang="en-US" sz="1600" kern="1200" baseline="30000">
                          <a:effectLst/>
                        </a:rPr>
                        <a:t>st</a:t>
                      </a:r>
                      <a:r>
                        <a:rPr lang="en-US" sz="1600" kern="1200">
                          <a:effectLst/>
                        </a:rPr>
                        <a:t> stain</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$100.98</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$104.14</a:t>
                      </a:r>
                      <a:endParaRPr lang="en-US">
                        <a:effectLst/>
                      </a:endParaRPr>
                    </a:p>
                  </a:txBody>
                  <a:tcPr marL="0" marR="0" marT="0" marB="0" anchor="ctr">
                    <a:lnB w="12700">
                      <a:solidFill>
                        <a:schemeClr val="tx1"/>
                      </a:solidFill>
                    </a:lnB>
                  </a:tcP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lnB w="12700">
                      <a:solidFill>
                        <a:schemeClr val="tx1"/>
                      </a:solidFill>
                    </a:lnB>
                  </a:tcPr>
                </a:tc>
                <a:extLst>
                  <a:ext uri="{0D108BD9-81ED-4DB2-BD59-A6C34878D82A}">
                    <a16:rowId xmlns:a16="http://schemas.microsoft.com/office/drawing/2014/main" val="3246972576"/>
                  </a:ext>
                </a:extLst>
              </a:tr>
              <a:tr h="342011">
                <a:tc>
                  <a:txBody>
                    <a:bodyPr/>
                    <a:lstStyle/>
                    <a:p>
                      <a:pPr marL="0" lvl="0" algn="ctr" rtl="0">
                        <a:spcBef>
                          <a:spcPts val="0"/>
                        </a:spcBef>
                        <a:spcAft>
                          <a:spcPts val="0"/>
                        </a:spcAft>
                        <a:buNone/>
                      </a:pPr>
                      <a:r>
                        <a:rPr lang="en-US" sz="1600" kern="1200">
                          <a:effectLst/>
                        </a:rPr>
                        <a:t>88305</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TC</a:t>
                      </a:r>
                      <a:endParaRPr lang="en-US">
                        <a:effectLst/>
                      </a:endParaRPr>
                    </a:p>
                  </a:txBody>
                  <a:tcPr marL="0" marR="0" marT="0" marB="0" anchor="ctr">
                    <a:lnT w="12700">
                      <a:solidFill>
                        <a:schemeClr val="tx1"/>
                      </a:solidFill>
                    </a:lnT>
                  </a:tcPr>
                </a:tc>
                <a:tc>
                  <a:txBody>
                    <a:bodyPr/>
                    <a:lstStyle/>
                    <a:p>
                      <a:pPr marL="0" lvl="0" algn="l" rtl="0">
                        <a:spcBef>
                          <a:spcPts val="0"/>
                        </a:spcBef>
                        <a:spcAft>
                          <a:spcPts val="0"/>
                        </a:spcAft>
                        <a:buNone/>
                      </a:pPr>
                      <a:r>
                        <a:rPr lang="en-US" sz="1600" kern="1200">
                          <a:effectLst/>
                        </a:rPr>
                        <a:t>Tissue exam by pathologist</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$35.24</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$35.04</a:t>
                      </a:r>
                      <a:endParaRPr lang="en-US">
                        <a:effectLst/>
                      </a:endParaRPr>
                    </a:p>
                  </a:txBody>
                  <a:tcPr marL="0" marR="0" marT="0" marB="0" anchor="ctr">
                    <a:lnT w="12700">
                      <a:solidFill>
                        <a:schemeClr val="tx1"/>
                      </a:solidFill>
                    </a:lnT>
                  </a:tcPr>
                </a:tc>
                <a:tc>
                  <a:txBody>
                    <a:bodyPr/>
                    <a:lstStyle/>
                    <a:p>
                      <a:pPr marL="0" lvl="0" algn="ctr" rtl="0">
                        <a:spcBef>
                          <a:spcPts val="0"/>
                        </a:spcBef>
                        <a:spcAft>
                          <a:spcPts val="0"/>
                        </a:spcAft>
                        <a:buNone/>
                      </a:pPr>
                      <a:r>
                        <a:rPr lang="en-US" sz="1600" kern="1200">
                          <a:effectLst/>
                        </a:rPr>
                        <a:t>-1%</a:t>
                      </a:r>
                      <a:endParaRPr lang="en-US">
                        <a:effectLst/>
                      </a:endParaRPr>
                    </a:p>
                  </a:txBody>
                  <a:tcPr marL="0" marR="0" marT="0" marB="0" anchor="ctr">
                    <a:lnT w="12700">
                      <a:solidFill>
                        <a:schemeClr val="tx1"/>
                      </a:solidFill>
                    </a:lnT>
                  </a:tcPr>
                </a:tc>
                <a:extLst>
                  <a:ext uri="{0D108BD9-81ED-4DB2-BD59-A6C34878D82A}">
                    <a16:rowId xmlns:a16="http://schemas.microsoft.com/office/drawing/2014/main" val="3969584161"/>
                  </a:ext>
                </a:extLst>
              </a:tr>
              <a:tr h="342011">
                <a:tc>
                  <a:txBody>
                    <a:bodyPr/>
                    <a:lstStyle/>
                    <a:p>
                      <a:pPr marL="0" lvl="0" algn="ctr" rtl="0">
                        <a:spcBef>
                          <a:spcPts val="0"/>
                        </a:spcBef>
                        <a:spcAft>
                          <a:spcPts val="0"/>
                        </a:spcAft>
                        <a:buNone/>
                      </a:pPr>
                      <a:r>
                        <a:rPr lang="en-US" sz="1600" kern="1200">
                          <a:effectLst/>
                        </a:rPr>
                        <a:t>88307</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TC</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Tissue exam by pathologist</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$211.80</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$205.31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-3%</a:t>
                      </a:r>
                      <a:endParaRPr lang="en-US">
                        <a:effectLst/>
                      </a:endParaRPr>
                    </a:p>
                  </a:txBody>
                  <a:tcPr marL="0" marR="0" marT="0" marB="0" anchor="ctr"/>
                </a:tc>
                <a:extLst>
                  <a:ext uri="{0D108BD9-81ED-4DB2-BD59-A6C34878D82A}">
                    <a16:rowId xmlns:a16="http://schemas.microsoft.com/office/drawing/2014/main" val="2564745651"/>
                  </a:ext>
                </a:extLst>
              </a:tr>
              <a:tr h="342011">
                <a:tc>
                  <a:txBody>
                    <a:bodyPr/>
                    <a:lstStyle/>
                    <a:p>
                      <a:pPr marL="0" lvl="0" algn="ctr" rtl="0">
                        <a:spcBef>
                          <a:spcPts val="0"/>
                        </a:spcBef>
                        <a:spcAft>
                          <a:spcPts val="0"/>
                        </a:spcAft>
                        <a:buNone/>
                      </a:pPr>
                      <a:r>
                        <a:rPr lang="en-US" sz="1600" kern="1200">
                          <a:effectLst/>
                        </a:rPr>
                        <a:t>88312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TC</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Special stains group 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$87.43</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$85.46</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-2%</a:t>
                      </a:r>
                      <a:endParaRPr lang="en-US">
                        <a:effectLst/>
                      </a:endParaRPr>
                    </a:p>
                  </a:txBody>
                  <a:tcPr marL="0" marR="0" marT="0" marB="0" anchor="ctr"/>
                </a:tc>
                <a:extLst>
                  <a:ext uri="{0D108BD9-81ED-4DB2-BD59-A6C34878D82A}">
                    <a16:rowId xmlns:a16="http://schemas.microsoft.com/office/drawing/2014/main" val="1219633574"/>
                  </a:ext>
                </a:extLst>
              </a:tr>
              <a:tr h="342011">
                <a:tc>
                  <a:txBody>
                    <a:bodyPr/>
                    <a:lstStyle/>
                    <a:p>
                      <a:pPr marL="0" lvl="0" algn="ctr" rtl="0">
                        <a:spcBef>
                          <a:spcPts val="0"/>
                        </a:spcBef>
                        <a:spcAft>
                          <a:spcPts val="0"/>
                        </a:spcAft>
                        <a:buNone/>
                      </a:pPr>
                      <a:r>
                        <a:rPr lang="en-US" sz="1600" kern="1200">
                          <a:effectLst/>
                        </a:rPr>
                        <a:t>88313</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TC</a:t>
                      </a:r>
                      <a:endParaRPr lang="en-US">
                        <a:effectLst/>
                      </a:endParaRPr>
                    </a:p>
                  </a:txBody>
                  <a:tcPr marL="0" marR="0" marT="0" marB="0" anchor="ctr"/>
                </a:tc>
                <a:tc>
                  <a:txBody>
                    <a:bodyPr/>
                    <a:lstStyle/>
                    <a:p>
                      <a:pPr marL="0" lvl="0" algn="l" rtl="0">
                        <a:spcBef>
                          <a:spcPts val="0"/>
                        </a:spcBef>
                        <a:spcAft>
                          <a:spcPts val="0"/>
                        </a:spcAft>
                        <a:buNone/>
                      </a:pPr>
                      <a:r>
                        <a:rPr lang="en-US" sz="1600" kern="1200">
                          <a:effectLst/>
                        </a:rPr>
                        <a:t>Special stains group 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$70.82</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$70.07</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-1%</a:t>
                      </a:r>
                      <a:endParaRPr lang="en-US">
                        <a:effectLst/>
                      </a:endParaRPr>
                    </a:p>
                  </a:txBody>
                  <a:tcPr marL="0" marR="0" marT="0" marB="0" anchor="ctr"/>
                </a:tc>
                <a:extLst>
                  <a:ext uri="{0D108BD9-81ED-4DB2-BD59-A6C34878D82A}">
                    <a16:rowId xmlns:a16="http://schemas.microsoft.com/office/drawing/2014/main" val="3751050951"/>
                  </a:ext>
                </a:extLst>
              </a:tr>
              <a:tr h="342011">
                <a:tc>
                  <a:txBody>
                    <a:bodyPr/>
                    <a:lstStyle/>
                    <a:p>
                      <a:pPr marL="0" lvl="0" algn="ctr" rtl="0">
                        <a:spcBef>
                          <a:spcPts val="0"/>
                        </a:spcBef>
                        <a:spcAft>
                          <a:spcPts val="0"/>
                        </a:spcAft>
                        <a:buNone/>
                      </a:pPr>
                      <a:r>
                        <a:rPr lang="en-US" sz="1600" kern="1200">
                          <a:effectLst/>
                        </a:rPr>
                        <a:t>88341</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TC</a:t>
                      </a:r>
                      <a:endParaRPr lang="en-US">
                        <a:effectLst/>
                      </a:endParaRPr>
                    </a:p>
                  </a:txBody>
                  <a:tcPr marL="0" marR="0" marT="0" marB="0" anchor="ctr"/>
                </a:tc>
                <a:tc>
                  <a:txBody>
                    <a:bodyPr/>
                    <a:lstStyle/>
                    <a:p>
                      <a:pPr marL="0" lvl="0" algn="l" rtl="0">
                        <a:spcBef>
                          <a:spcPts val="0"/>
                        </a:spcBef>
                        <a:spcAft>
                          <a:spcPts val="0"/>
                        </a:spcAft>
                        <a:buNone/>
                      </a:pPr>
                      <a:r>
                        <a:rPr lang="en-US" sz="1600" kern="1200" err="1">
                          <a:effectLst/>
                        </a:rPr>
                        <a:t>Immunohisto</a:t>
                      </a:r>
                      <a:r>
                        <a:rPr lang="en-US" sz="1600" kern="1200">
                          <a:effectLst/>
                        </a:rPr>
                        <a:t> </a:t>
                      </a:r>
                      <a:r>
                        <a:rPr lang="en-US" sz="1600" kern="1200" err="1">
                          <a:effectLst/>
                        </a:rPr>
                        <a:t>antb</a:t>
                      </a:r>
                      <a:r>
                        <a:rPr lang="en-US" sz="1600" kern="1200">
                          <a:effectLst/>
                        </a:rPr>
                        <a:t> </a:t>
                      </a:r>
                      <a:r>
                        <a:rPr lang="en-US" sz="1600" kern="1200" err="1">
                          <a:effectLst/>
                        </a:rPr>
                        <a:t>addl</a:t>
                      </a:r>
                      <a:r>
                        <a:rPr lang="en-US" sz="1600" kern="1200">
                          <a:effectLst/>
                        </a:rPr>
                        <a:t> slide</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$59.30</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$62.54</a:t>
                      </a:r>
                      <a:endParaRPr lang="en-US">
                        <a:effectLst/>
                      </a:endParaRPr>
                    </a:p>
                  </a:txBody>
                  <a:tcPr marL="0" marR="0" marT="0" marB="0" anchor="ctr"/>
                </a:tc>
                <a:tc>
                  <a:txBody>
                    <a:bodyPr/>
                    <a:lstStyle/>
                    <a:p>
                      <a:pPr marL="0" lvl="0" algn="ctr" rtl="0">
                        <a:spcBef>
                          <a:spcPts val="0"/>
                        </a:spcBef>
                        <a:spcAft>
                          <a:spcPts val="0"/>
                        </a:spcAft>
                        <a:buNone/>
                      </a:pPr>
                      <a:r>
                        <a:rPr lang="en-US" sz="1600" kern="1200">
                          <a:effectLst/>
                        </a:rPr>
                        <a:t>5%</a:t>
                      </a:r>
                      <a:endParaRPr lang="en-US">
                        <a:effectLst/>
                      </a:endParaRPr>
                    </a:p>
                  </a:txBody>
                  <a:tcPr marL="0" marR="0" marT="0" marB="0" anchor="ctr"/>
                </a:tc>
                <a:extLst>
                  <a:ext uri="{0D108BD9-81ED-4DB2-BD59-A6C34878D82A}">
                    <a16:rowId xmlns:a16="http://schemas.microsoft.com/office/drawing/2014/main" val="571548317"/>
                  </a:ext>
                </a:extLst>
              </a:tr>
              <a:tr h="342011">
                <a:tc>
                  <a:txBody>
                    <a:bodyPr/>
                    <a:lstStyle/>
                    <a:p>
                      <a:pPr marL="0" algn="ctr" rtl="0" eaLnBrk="1" latinLnBrk="0" hangingPunct="1">
                        <a:spcBef>
                          <a:spcPts val="0"/>
                        </a:spcBef>
                        <a:spcAft>
                          <a:spcPts val="0"/>
                        </a:spcAft>
                      </a:pPr>
                      <a:r>
                        <a:rPr lang="en-US" sz="1600" kern="1200">
                          <a:effectLst/>
                        </a:rPr>
                        <a:t>88342</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TC</a:t>
                      </a:r>
                      <a:endParaRPr lang="en-US">
                        <a:effectLst/>
                      </a:endParaRPr>
                    </a:p>
                  </a:txBody>
                  <a:tcPr marL="0" marR="0" marT="0" marB="0" anchor="ctr"/>
                </a:tc>
                <a:tc>
                  <a:txBody>
                    <a:bodyPr/>
                    <a:lstStyle/>
                    <a:p>
                      <a:pPr marL="0" algn="l" rtl="0" eaLnBrk="1" latinLnBrk="0" hangingPunct="1">
                        <a:spcBef>
                          <a:spcPts val="0"/>
                        </a:spcBef>
                        <a:spcAft>
                          <a:spcPts val="0"/>
                        </a:spcAft>
                      </a:pPr>
                      <a:r>
                        <a:rPr lang="en-US" sz="1600" kern="1200" err="1">
                          <a:effectLst/>
                        </a:rPr>
                        <a:t>Immunohisto</a:t>
                      </a:r>
                      <a:r>
                        <a:rPr lang="en-US" sz="1600" kern="1200">
                          <a:effectLst/>
                        </a:rPr>
                        <a:t> </a:t>
                      </a:r>
                      <a:r>
                        <a:rPr lang="en-US" sz="1600" kern="1200" err="1">
                          <a:effectLst/>
                        </a:rPr>
                        <a:t>antb</a:t>
                      </a:r>
                      <a:r>
                        <a:rPr lang="en-US" sz="1600" kern="1200">
                          <a:effectLst/>
                        </a:rPr>
                        <a:t> 1</a:t>
                      </a:r>
                      <a:r>
                        <a:rPr lang="en-US" sz="1600" kern="1200" baseline="30000">
                          <a:effectLst/>
                        </a:rPr>
                        <a:t>st</a:t>
                      </a:r>
                      <a:r>
                        <a:rPr lang="en-US" sz="1600" kern="1200">
                          <a:effectLst/>
                        </a:rPr>
                        <a:t> stain</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$66.76</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$71.05</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6%</a:t>
                      </a:r>
                      <a:endParaRPr lang="en-US">
                        <a:effectLst/>
                      </a:endParaRPr>
                    </a:p>
                  </a:txBody>
                  <a:tcPr marL="0" marR="0" marT="0" marB="0" anchor="ctr"/>
                </a:tc>
                <a:extLst>
                  <a:ext uri="{0D108BD9-81ED-4DB2-BD59-A6C34878D82A}">
                    <a16:rowId xmlns:a16="http://schemas.microsoft.com/office/drawing/2014/main" val="3904236503"/>
                  </a:ext>
                </a:extLst>
              </a:tr>
            </a:tbl>
          </a:graphicData>
        </a:graphic>
      </p:graphicFrame>
    </p:spTree>
    <p:extLst>
      <p:ext uri="{BB962C8B-B14F-4D97-AF65-F5344CB8AC3E}">
        <p14:creationId xmlns:p14="http://schemas.microsoft.com/office/powerpoint/2010/main" val="280434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62B6856-94FF-EF00-17CF-6237CB9AEF2F}"/>
              </a:ext>
            </a:extLst>
          </p:cNvPr>
          <p:cNvSpPr>
            <a:spLocks noGrp="1"/>
          </p:cNvSpPr>
          <p:nvPr>
            <p:ph type="title"/>
          </p:nvPr>
        </p:nvSpPr>
        <p:spPr>
          <a:xfrm>
            <a:off x="871538" y="465138"/>
            <a:ext cx="13088936" cy="792162"/>
          </a:xfrm>
        </p:spPr>
        <p:txBody>
          <a:bodyPr wrap="square" anchor="t">
            <a:normAutofit/>
          </a:bodyPr>
          <a:lstStyle/>
          <a:p>
            <a:r>
              <a:rPr lang="en-US">
                <a:ea typeface="ヒラギノ角ゴ Pro W3"/>
              </a:rPr>
              <a:t>Largest Changes in Pathology Payments – 2024</a:t>
            </a:r>
          </a:p>
        </p:txBody>
      </p:sp>
      <p:sp>
        <p:nvSpPr>
          <p:cNvPr id="5" name="Slide Number Placeholder 4">
            <a:extLst>
              <a:ext uri="{FF2B5EF4-FFF2-40B4-BE49-F238E27FC236}">
                <a16:creationId xmlns:a16="http://schemas.microsoft.com/office/drawing/2014/main" id="{180090C5-6F1A-E5E8-0E8C-67A44389DB79}"/>
              </a:ext>
            </a:extLst>
          </p:cNvPr>
          <p:cNvSpPr>
            <a:spLocks noGrp="1"/>
          </p:cNvSpPr>
          <p:nvPr>
            <p:ph type="sldNum" sz="quarter" idx="11"/>
          </p:nvPr>
        </p:nvSpPr>
        <p:spPr>
          <a:xfrm>
            <a:off x="13510793" y="7710862"/>
            <a:ext cx="432044" cy="247650"/>
          </a:xfrm>
        </p:spPr>
        <p:txBody>
          <a:bodyPr anchor="ctr">
            <a:normAutofit/>
          </a:bodyPr>
          <a:lstStyle/>
          <a:p>
            <a:pPr>
              <a:lnSpc>
                <a:spcPct val="90000"/>
              </a:lnSpc>
              <a:spcAft>
                <a:spcPts val="600"/>
              </a:spcAft>
              <a:defRPr/>
            </a:pPr>
            <a:fld id="{DA334BCE-71BB-5C4B-ADF3-0990CAD694A9}" type="slidenum">
              <a:rPr lang="en-US" sz="800"/>
              <a:pPr>
                <a:lnSpc>
                  <a:spcPct val="90000"/>
                </a:lnSpc>
                <a:spcAft>
                  <a:spcPts val="600"/>
                </a:spcAft>
                <a:defRPr/>
              </a:pPr>
              <a:t>19</a:t>
            </a:fld>
            <a:endParaRPr lang="en-US" sz="800"/>
          </a:p>
        </p:txBody>
      </p:sp>
      <p:graphicFrame>
        <p:nvGraphicFramePr>
          <p:cNvPr id="9" name="Table 8">
            <a:extLst>
              <a:ext uri="{FF2B5EF4-FFF2-40B4-BE49-F238E27FC236}">
                <a16:creationId xmlns:a16="http://schemas.microsoft.com/office/drawing/2014/main" id="{E9D762BD-AAB4-4988-22A3-A1A3446ABDF6}"/>
              </a:ext>
            </a:extLst>
          </p:cNvPr>
          <p:cNvGraphicFramePr>
            <a:graphicFrameLocks noGrp="1"/>
          </p:cNvGraphicFramePr>
          <p:nvPr>
            <p:extLst>
              <p:ext uri="{D42A27DB-BD31-4B8C-83A1-F6EECF244321}">
                <p14:modId xmlns:p14="http://schemas.microsoft.com/office/powerpoint/2010/main" val="1119267453"/>
              </p:ext>
            </p:extLst>
          </p:nvPr>
        </p:nvGraphicFramePr>
        <p:xfrm>
          <a:off x="865632" y="1463040"/>
          <a:ext cx="13027329" cy="5572298"/>
        </p:xfrm>
        <a:graphic>
          <a:graphicData uri="http://schemas.openxmlformats.org/drawingml/2006/table">
            <a:tbl>
              <a:tblPr firstRow="1" bandRow="1">
                <a:tableStyleId>{5C22544A-7EE6-4342-B048-85BDC9FD1C3A}</a:tableStyleId>
              </a:tblPr>
              <a:tblGrid>
                <a:gridCol w="1609343">
                  <a:extLst>
                    <a:ext uri="{9D8B030D-6E8A-4147-A177-3AD203B41FA5}">
                      <a16:colId xmlns:a16="http://schemas.microsoft.com/office/drawing/2014/main" val="2097696101"/>
                    </a:ext>
                  </a:extLst>
                </a:gridCol>
                <a:gridCol w="1292350">
                  <a:extLst>
                    <a:ext uri="{9D8B030D-6E8A-4147-A177-3AD203B41FA5}">
                      <a16:colId xmlns:a16="http://schemas.microsoft.com/office/drawing/2014/main" val="1402692982"/>
                    </a:ext>
                  </a:extLst>
                </a:gridCol>
                <a:gridCol w="4951322">
                  <a:extLst>
                    <a:ext uri="{9D8B030D-6E8A-4147-A177-3AD203B41FA5}">
                      <a16:colId xmlns:a16="http://schemas.microsoft.com/office/drawing/2014/main" val="3057809315"/>
                    </a:ext>
                  </a:extLst>
                </a:gridCol>
                <a:gridCol w="1840990">
                  <a:extLst>
                    <a:ext uri="{9D8B030D-6E8A-4147-A177-3AD203B41FA5}">
                      <a16:colId xmlns:a16="http://schemas.microsoft.com/office/drawing/2014/main" val="2110411275"/>
                    </a:ext>
                  </a:extLst>
                </a:gridCol>
                <a:gridCol w="1943667">
                  <a:extLst>
                    <a:ext uri="{9D8B030D-6E8A-4147-A177-3AD203B41FA5}">
                      <a16:colId xmlns:a16="http://schemas.microsoft.com/office/drawing/2014/main" val="2049590878"/>
                    </a:ext>
                  </a:extLst>
                </a:gridCol>
                <a:gridCol w="1389657">
                  <a:extLst>
                    <a:ext uri="{9D8B030D-6E8A-4147-A177-3AD203B41FA5}">
                      <a16:colId xmlns:a16="http://schemas.microsoft.com/office/drawing/2014/main" val="2318470750"/>
                    </a:ext>
                  </a:extLst>
                </a:gridCol>
              </a:tblGrid>
              <a:tr h="926592">
                <a:tc>
                  <a:txBody>
                    <a:bodyPr/>
                    <a:lstStyle/>
                    <a:p>
                      <a:pPr algn="ctr"/>
                      <a:r>
                        <a:rPr lang="en-US" sz="2000">
                          <a:solidFill>
                            <a:schemeClr val="tx1"/>
                          </a:solidFill>
                          <a:effectLst/>
                        </a:rPr>
                        <a:t>CPT Code</a:t>
                      </a:r>
                    </a:p>
                  </a:txBody>
                  <a:tcPr marL="0" marR="0" marT="0" marB="0" anchor="b"/>
                </a:tc>
                <a:tc>
                  <a:txBody>
                    <a:bodyPr/>
                    <a:lstStyle/>
                    <a:p>
                      <a:pPr algn="ctr"/>
                      <a:r>
                        <a:rPr lang="en-US" sz="2000">
                          <a:solidFill>
                            <a:schemeClr val="tx1"/>
                          </a:solidFill>
                          <a:effectLst/>
                        </a:rPr>
                        <a:t>Modifier</a:t>
                      </a:r>
                    </a:p>
                  </a:txBody>
                  <a:tcPr marL="0" marR="0" marT="0" marB="0" anchor="b"/>
                </a:tc>
                <a:tc>
                  <a:txBody>
                    <a:bodyPr/>
                    <a:lstStyle/>
                    <a:p>
                      <a:r>
                        <a:rPr lang="en-US" sz="2000">
                          <a:solidFill>
                            <a:schemeClr val="tx1"/>
                          </a:solidFill>
                          <a:effectLst/>
                        </a:rPr>
                        <a:t>Short Descriptor</a:t>
                      </a:r>
                    </a:p>
                  </a:txBody>
                  <a:tcPr marL="0" marR="0" marT="0" marB="0" anchor="b"/>
                </a:tc>
                <a:tc>
                  <a:txBody>
                    <a:bodyPr/>
                    <a:lstStyle/>
                    <a:p>
                      <a:pPr algn="ctr"/>
                      <a:r>
                        <a:rPr lang="en-US" sz="2000">
                          <a:solidFill>
                            <a:schemeClr val="tx1"/>
                          </a:solidFill>
                          <a:effectLst/>
                        </a:rPr>
                        <a:t>2023 Payment</a:t>
                      </a:r>
                    </a:p>
                  </a:txBody>
                  <a:tcPr marL="0" marR="0" marT="0" marB="0" anchor="b"/>
                </a:tc>
                <a:tc>
                  <a:txBody>
                    <a:bodyPr/>
                    <a:lstStyle/>
                    <a:p>
                      <a:pPr algn="ctr"/>
                      <a:r>
                        <a:rPr lang="en-US" sz="2000">
                          <a:solidFill>
                            <a:schemeClr val="tx1"/>
                          </a:solidFill>
                          <a:effectLst/>
                        </a:rPr>
                        <a:t> 2024 Payment</a:t>
                      </a:r>
                    </a:p>
                  </a:txBody>
                  <a:tcPr marL="0" marR="0" marT="0" marB="0" anchor="b"/>
                </a:tc>
                <a:tc>
                  <a:txBody>
                    <a:bodyPr/>
                    <a:lstStyle/>
                    <a:p>
                      <a:pPr algn="ctr"/>
                      <a:r>
                        <a:rPr lang="en-US" sz="2000">
                          <a:solidFill>
                            <a:schemeClr val="tx1"/>
                          </a:solidFill>
                          <a:effectLst/>
                        </a:rPr>
                        <a:t>Percent Change</a:t>
                      </a:r>
                    </a:p>
                  </a:txBody>
                  <a:tcPr marL="0" marR="0" marT="0" marB="0" anchor="b"/>
                </a:tc>
                <a:extLst>
                  <a:ext uri="{0D108BD9-81ED-4DB2-BD59-A6C34878D82A}">
                    <a16:rowId xmlns:a16="http://schemas.microsoft.com/office/drawing/2014/main" val="219402821"/>
                  </a:ext>
                </a:extLst>
              </a:tr>
              <a:tr h="357362">
                <a:tc>
                  <a:txBody>
                    <a:bodyPr/>
                    <a:lstStyle/>
                    <a:p>
                      <a:pPr algn="ctr"/>
                      <a:r>
                        <a:rPr lang="en-US" sz="2000">
                          <a:effectLst/>
                        </a:rPr>
                        <a:t>36514</a:t>
                      </a:r>
                    </a:p>
                  </a:txBody>
                  <a:tcPr marL="0" marR="0" marT="0" marB="0" anchor="ctr"/>
                </a:tc>
                <a:tc>
                  <a:txBody>
                    <a:bodyPr/>
                    <a:lstStyle/>
                    <a:p>
                      <a:pPr algn="ctr"/>
                      <a:r>
                        <a:rPr lang="en-US" sz="2000">
                          <a:effectLst/>
                        </a:rPr>
                        <a:t>Global</a:t>
                      </a:r>
                    </a:p>
                  </a:txBody>
                  <a:tcPr marL="0" marR="0" marT="0" marB="0" anchor="ctr"/>
                </a:tc>
                <a:tc>
                  <a:txBody>
                    <a:bodyPr/>
                    <a:lstStyle/>
                    <a:p>
                      <a:pPr lvl="0">
                        <a:buNone/>
                      </a:pPr>
                      <a:r>
                        <a:rPr lang="en-US" sz="2000" b="0" i="0" u="none" strike="noStrike" noProof="0">
                          <a:effectLst/>
                          <a:latin typeface="Arial"/>
                        </a:rPr>
                        <a:t>Apheresis plasma</a:t>
                      </a:r>
                      <a:endParaRPr lang="en-US" sz="2000" err="1">
                        <a:effectLst/>
                      </a:endParaRPr>
                    </a:p>
                  </a:txBody>
                  <a:tcPr marL="0" marR="0" marT="0" marB="0" anchor="ctr"/>
                </a:tc>
                <a:tc>
                  <a:txBody>
                    <a:bodyPr/>
                    <a:lstStyle/>
                    <a:p>
                      <a:pPr algn="ctr"/>
                      <a:r>
                        <a:rPr lang="en-US" sz="2000">
                          <a:effectLst/>
                        </a:rPr>
                        <a:t>$571.34</a:t>
                      </a:r>
                    </a:p>
                  </a:txBody>
                  <a:tcPr marL="0" marR="0" marT="0" marB="0" anchor="ctr"/>
                </a:tc>
                <a:tc>
                  <a:txBody>
                    <a:bodyPr/>
                    <a:lstStyle/>
                    <a:p>
                      <a:pPr algn="ctr"/>
                      <a:r>
                        <a:rPr lang="en-US" sz="2000">
                          <a:effectLst/>
                        </a:rPr>
                        <a:t>$652.92</a:t>
                      </a:r>
                    </a:p>
                  </a:txBody>
                  <a:tcPr marL="0" marR="0" marT="0" marB="0" anchor="ctr"/>
                </a:tc>
                <a:tc>
                  <a:txBody>
                    <a:bodyPr/>
                    <a:lstStyle/>
                    <a:p>
                      <a:pPr algn="ctr"/>
                      <a:r>
                        <a:rPr lang="en-US" sz="2000">
                          <a:effectLst/>
                        </a:rPr>
                        <a:t>14%</a:t>
                      </a:r>
                    </a:p>
                  </a:txBody>
                  <a:tcPr marL="0" marR="0" marT="0" marB="0" anchor="ctr"/>
                </a:tc>
                <a:extLst>
                  <a:ext uri="{0D108BD9-81ED-4DB2-BD59-A6C34878D82A}">
                    <a16:rowId xmlns:a16="http://schemas.microsoft.com/office/drawing/2014/main" val="994509957"/>
                  </a:ext>
                </a:extLst>
              </a:tr>
              <a:tr h="357362">
                <a:tc>
                  <a:txBody>
                    <a:bodyPr/>
                    <a:lstStyle/>
                    <a:p>
                      <a:pPr algn="ctr"/>
                      <a:r>
                        <a:rPr lang="en-US" sz="2000">
                          <a:effectLst/>
                        </a:rPr>
                        <a:t>88104</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err="1">
                          <a:effectLst/>
                          <a:latin typeface="Arial"/>
                        </a:rPr>
                        <a:t>Cytopath</a:t>
                      </a:r>
                      <a:r>
                        <a:rPr lang="en-US" sz="2000" b="0" i="0" u="none" strike="noStrike" noProof="0">
                          <a:effectLst/>
                          <a:latin typeface="Arial"/>
                        </a:rPr>
                        <a:t> </a:t>
                      </a:r>
                      <a:r>
                        <a:rPr lang="en-US" sz="2000" b="0" i="0" u="none" strike="noStrike" noProof="0" err="1">
                          <a:effectLst/>
                          <a:latin typeface="Arial"/>
                        </a:rPr>
                        <a:t>fl</a:t>
                      </a:r>
                      <a:r>
                        <a:rPr lang="en-US" sz="2000" b="0" i="0" u="none" strike="noStrike" noProof="0">
                          <a:effectLst/>
                          <a:latin typeface="Arial"/>
                        </a:rPr>
                        <a:t> </a:t>
                      </a:r>
                      <a:r>
                        <a:rPr lang="en-US" sz="2000" b="0" i="0" u="none" strike="noStrike" noProof="0" err="1">
                          <a:effectLst/>
                          <a:latin typeface="Arial"/>
                        </a:rPr>
                        <a:t>nongyn</a:t>
                      </a:r>
                      <a:r>
                        <a:rPr lang="en-US" sz="2000" b="0" i="0" u="none" strike="noStrike" noProof="0">
                          <a:effectLst/>
                          <a:latin typeface="Arial"/>
                        </a:rPr>
                        <a:t> smears</a:t>
                      </a:r>
                      <a:endParaRPr lang="en-US" sz="2000">
                        <a:effectLst/>
                      </a:endParaRPr>
                    </a:p>
                  </a:txBody>
                  <a:tcPr marL="0" marR="0" marT="0" marB="0" anchor="ctr"/>
                </a:tc>
                <a:tc>
                  <a:txBody>
                    <a:bodyPr/>
                    <a:lstStyle/>
                    <a:p>
                      <a:pPr algn="ctr"/>
                      <a:r>
                        <a:rPr lang="en-US" sz="2000">
                          <a:effectLst/>
                        </a:rPr>
                        <a:t>$43.04</a:t>
                      </a:r>
                    </a:p>
                  </a:txBody>
                  <a:tcPr marL="0" marR="0" marT="0" marB="0" anchor="ctr"/>
                </a:tc>
                <a:tc>
                  <a:txBody>
                    <a:bodyPr/>
                    <a:lstStyle/>
                    <a:p>
                      <a:pPr algn="ctr"/>
                      <a:r>
                        <a:rPr lang="en-US" sz="2000">
                          <a:effectLst/>
                        </a:rPr>
                        <a:t>$48.13</a:t>
                      </a:r>
                    </a:p>
                  </a:txBody>
                  <a:tcPr marL="0" marR="0" marT="0" marB="0" anchor="ctr"/>
                </a:tc>
                <a:tc>
                  <a:txBody>
                    <a:bodyPr/>
                    <a:lstStyle/>
                    <a:p>
                      <a:pPr algn="ctr"/>
                      <a:r>
                        <a:rPr lang="en-US" sz="2000">
                          <a:effectLst/>
                        </a:rPr>
                        <a:t>12%</a:t>
                      </a:r>
                    </a:p>
                  </a:txBody>
                  <a:tcPr marL="0" marR="0" marT="0" marB="0" anchor="ctr"/>
                </a:tc>
                <a:extLst>
                  <a:ext uri="{0D108BD9-81ED-4DB2-BD59-A6C34878D82A}">
                    <a16:rowId xmlns:a16="http://schemas.microsoft.com/office/drawing/2014/main" val="166139445"/>
                  </a:ext>
                </a:extLst>
              </a:tr>
              <a:tr h="357362">
                <a:tc>
                  <a:txBody>
                    <a:bodyPr/>
                    <a:lstStyle/>
                    <a:p>
                      <a:pPr algn="ctr"/>
                      <a:r>
                        <a:rPr lang="en-US" sz="2000">
                          <a:effectLst/>
                        </a:rPr>
                        <a:t>88162</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err="1">
                          <a:effectLst/>
                        </a:rPr>
                        <a:t>Cytopath</a:t>
                      </a:r>
                      <a:r>
                        <a:rPr lang="en-US" sz="2000" b="0" i="0" u="none" strike="noStrike" noProof="0">
                          <a:effectLst/>
                        </a:rPr>
                        <a:t> smear other source</a:t>
                      </a:r>
                      <a:endParaRPr lang="en-US"/>
                    </a:p>
                  </a:txBody>
                  <a:tcPr marL="0" marR="0" marT="0" marB="0" anchor="ctr"/>
                </a:tc>
                <a:tc>
                  <a:txBody>
                    <a:bodyPr/>
                    <a:lstStyle/>
                    <a:p>
                      <a:pPr algn="ctr"/>
                      <a:r>
                        <a:rPr lang="en-US" sz="2000">
                          <a:effectLst/>
                        </a:rPr>
                        <a:t>$81.33</a:t>
                      </a:r>
                    </a:p>
                  </a:txBody>
                  <a:tcPr marL="0" marR="0" marT="0" marB="0" anchor="ctr"/>
                </a:tc>
                <a:tc>
                  <a:txBody>
                    <a:bodyPr/>
                    <a:lstStyle/>
                    <a:p>
                      <a:pPr algn="ctr"/>
                      <a:r>
                        <a:rPr lang="en-US" sz="2000">
                          <a:effectLst/>
                        </a:rPr>
                        <a:t>$89.06</a:t>
                      </a:r>
                    </a:p>
                  </a:txBody>
                  <a:tcPr marL="0" marR="0" marT="0" marB="0" anchor="ctr"/>
                </a:tc>
                <a:tc>
                  <a:txBody>
                    <a:bodyPr/>
                    <a:lstStyle/>
                    <a:p>
                      <a:pPr algn="ctr"/>
                      <a:r>
                        <a:rPr lang="en-US" sz="2000">
                          <a:effectLst/>
                        </a:rPr>
                        <a:t>10%</a:t>
                      </a:r>
                    </a:p>
                  </a:txBody>
                  <a:tcPr marL="0" marR="0" marT="0" marB="0" anchor="ctr"/>
                </a:tc>
                <a:extLst>
                  <a:ext uri="{0D108BD9-81ED-4DB2-BD59-A6C34878D82A}">
                    <a16:rowId xmlns:a16="http://schemas.microsoft.com/office/drawing/2014/main" val="1000113427"/>
                  </a:ext>
                </a:extLst>
              </a:tr>
              <a:tr h="357362">
                <a:tc>
                  <a:txBody>
                    <a:bodyPr/>
                    <a:lstStyle/>
                    <a:p>
                      <a:pPr algn="ctr"/>
                      <a:r>
                        <a:rPr lang="en-US" sz="2000">
                          <a:effectLst/>
                        </a:rPr>
                        <a:t>88160</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err="1">
                          <a:effectLst/>
                        </a:rPr>
                        <a:t>Cytopath</a:t>
                      </a:r>
                      <a:r>
                        <a:rPr lang="en-US" sz="2000" b="0" i="0" u="none" strike="noStrike" noProof="0">
                          <a:effectLst/>
                        </a:rPr>
                        <a:t> smear other source</a:t>
                      </a:r>
                      <a:endParaRPr lang="en-US"/>
                    </a:p>
                  </a:txBody>
                  <a:tcPr marL="0" marR="0" marT="0" marB="0" anchor="ctr"/>
                </a:tc>
                <a:tc>
                  <a:txBody>
                    <a:bodyPr/>
                    <a:lstStyle/>
                    <a:p>
                      <a:pPr algn="ctr"/>
                      <a:r>
                        <a:rPr lang="en-US" sz="2000">
                          <a:effectLst/>
                        </a:rPr>
                        <a:t>$50.49</a:t>
                      </a:r>
                    </a:p>
                  </a:txBody>
                  <a:tcPr marL="0" marR="0" marT="0" marB="0" anchor="ctr"/>
                </a:tc>
                <a:tc>
                  <a:txBody>
                    <a:bodyPr/>
                    <a:lstStyle/>
                    <a:p>
                      <a:pPr algn="ctr"/>
                      <a:r>
                        <a:rPr lang="en-US" sz="2000">
                          <a:effectLst/>
                        </a:rPr>
                        <a:t>$54.03</a:t>
                      </a:r>
                    </a:p>
                  </a:txBody>
                  <a:tcPr marL="0" marR="0" marT="0" marB="0" anchor="ctr"/>
                </a:tc>
                <a:tc>
                  <a:txBody>
                    <a:bodyPr/>
                    <a:lstStyle/>
                    <a:p>
                      <a:pPr algn="ctr"/>
                      <a:r>
                        <a:rPr lang="en-US" sz="2000">
                          <a:effectLst/>
                        </a:rPr>
                        <a:t>7%</a:t>
                      </a:r>
                    </a:p>
                  </a:txBody>
                  <a:tcPr marL="0" marR="0" marT="0" marB="0" anchor="ctr"/>
                </a:tc>
                <a:extLst>
                  <a:ext uri="{0D108BD9-81ED-4DB2-BD59-A6C34878D82A}">
                    <a16:rowId xmlns:a16="http://schemas.microsoft.com/office/drawing/2014/main" val="3439334527"/>
                  </a:ext>
                </a:extLst>
              </a:tr>
              <a:tr h="357362">
                <a:tc>
                  <a:txBody>
                    <a:bodyPr/>
                    <a:lstStyle/>
                    <a:p>
                      <a:pPr algn="ctr"/>
                      <a:r>
                        <a:rPr lang="en-US" sz="2000">
                          <a:effectLst/>
                        </a:rPr>
                        <a:t>88161</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err="1">
                          <a:effectLst/>
                        </a:rPr>
                        <a:t>Cytopath</a:t>
                      </a:r>
                      <a:r>
                        <a:rPr lang="en-US" sz="2000" b="0" i="0" u="none" strike="noStrike" noProof="0">
                          <a:effectLst/>
                        </a:rPr>
                        <a:t> smear other source</a:t>
                      </a:r>
                      <a:endParaRPr lang="en-US"/>
                    </a:p>
                  </a:txBody>
                  <a:tcPr marL="0" marR="0" marT="0" marB="0" anchor="ctr"/>
                </a:tc>
                <a:tc>
                  <a:txBody>
                    <a:bodyPr/>
                    <a:lstStyle/>
                    <a:p>
                      <a:pPr algn="ctr"/>
                      <a:r>
                        <a:rPr lang="en-US" sz="2000">
                          <a:effectLst/>
                        </a:rPr>
                        <a:t>$52.53</a:t>
                      </a:r>
                    </a:p>
                  </a:txBody>
                  <a:tcPr marL="0" marR="0" marT="0" marB="0" anchor="ctr"/>
                </a:tc>
                <a:tc>
                  <a:txBody>
                    <a:bodyPr/>
                    <a:lstStyle/>
                    <a:p>
                      <a:pPr algn="ctr"/>
                      <a:r>
                        <a:rPr lang="en-US" sz="2000">
                          <a:effectLst/>
                        </a:rPr>
                        <a:t>$55.99</a:t>
                      </a:r>
                    </a:p>
                  </a:txBody>
                  <a:tcPr marL="0" marR="0" marT="0" marB="0" anchor="ctr"/>
                </a:tc>
                <a:tc>
                  <a:txBody>
                    <a:bodyPr/>
                    <a:lstStyle/>
                    <a:p>
                      <a:pPr algn="ctr"/>
                      <a:r>
                        <a:rPr lang="en-US" sz="2000">
                          <a:effectLst/>
                        </a:rPr>
                        <a:t>7%</a:t>
                      </a:r>
                    </a:p>
                  </a:txBody>
                  <a:tcPr marL="0" marR="0" marT="0" marB="0" anchor="ctr"/>
                </a:tc>
                <a:extLst>
                  <a:ext uri="{0D108BD9-81ED-4DB2-BD59-A6C34878D82A}">
                    <a16:rowId xmlns:a16="http://schemas.microsoft.com/office/drawing/2014/main" val="565550805"/>
                  </a:ext>
                </a:extLst>
              </a:tr>
              <a:tr h="357362">
                <a:tc>
                  <a:txBody>
                    <a:bodyPr/>
                    <a:lstStyle/>
                    <a:p>
                      <a:pPr algn="ctr"/>
                      <a:r>
                        <a:rPr lang="en-US" sz="2000">
                          <a:effectLst/>
                        </a:rPr>
                        <a:t>88104</a:t>
                      </a:r>
                    </a:p>
                  </a:txBody>
                  <a:tcPr marL="0" marR="0" marT="0" marB="0" anchor="ctr"/>
                </a:tc>
                <a:tc>
                  <a:txBody>
                    <a:bodyPr/>
                    <a:lstStyle/>
                    <a:p>
                      <a:pPr algn="ctr"/>
                      <a:r>
                        <a:rPr lang="en-US" sz="2000">
                          <a:effectLst/>
                        </a:rPr>
                        <a:t>Global</a:t>
                      </a:r>
                    </a:p>
                  </a:txBody>
                  <a:tcPr marL="0" marR="0" marT="0" marB="0" anchor="ctr"/>
                </a:tc>
                <a:tc>
                  <a:txBody>
                    <a:bodyPr/>
                    <a:lstStyle/>
                    <a:p>
                      <a:pPr lvl="0">
                        <a:buNone/>
                      </a:pPr>
                      <a:r>
                        <a:rPr lang="en-US" sz="2000" b="0" i="0" u="none" strike="noStrike" noProof="0" err="1">
                          <a:effectLst/>
                        </a:rPr>
                        <a:t>Cytopath</a:t>
                      </a:r>
                      <a:r>
                        <a:rPr lang="en-US" sz="2000" b="0" i="0" u="none" strike="noStrike" noProof="0">
                          <a:effectLst/>
                        </a:rPr>
                        <a:t> </a:t>
                      </a:r>
                      <a:r>
                        <a:rPr lang="en-US" sz="2000" b="0" i="0" u="none" strike="noStrike" noProof="0" err="1">
                          <a:effectLst/>
                        </a:rPr>
                        <a:t>fl</a:t>
                      </a:r>
                      <a:r>
                        <a:rPr lang="en-US" sz="2000" b="0" i="0" u="none" strike="noStrike" noProof="0">
                          <a:effectLst/>
                        </a:rPr>
                        <a:t> </a:t>
                      </a:r>
                      <a:r>
                        <a:rPr lang="en-US" sz="2000" b="0" i="0" u="none" strike="noStrike" noProof="0" err="1">
                          <a:effectLst/>
                        </a:rPr>
                        <a:t>nongyn</a:t>
                      </a:r>
                      <a:r>
                        <a:rPr lang="en-US" sz="2000" b="0" i="0" u="none" strike="noStrike" noProof="0">
                          <a:effectLst/>
                        </a:rPr>
                        <a:t> smears</a:t>
                      </a:r>
                      <a:endParaRPr lang="en-US"/>
                    </a:p>
                  </a:txBody>
                  <a:tcPr marL="0" marR="0" marT="0" marB="0" anchor="ctr"/>
                </a:tc>
                <a:tc>
                  <a:txBody>
                    <a:bodyPr/>
                    <a:lstStyle/>
                    <a:p>
                      <a:pPr algn="ctr"/>
                      <a:r>
                        <a:rPr lang="en-US" sz="2000">
                          <a:effectLst/>
                        </a:rPr>
                        <a:t>$69.81</a:t>
                      </a:r>
                    </a:p>
                  </a:txBody>
                  <a:tcPr marL="0" marR="0" marT="0" marB="0" anchor="ctr"/>
                </a:tc>
                <a:tc>
                  <a:txBody>
                    <a:bodyPr/>
                    <a:lstStyle/>
                    <a:p>
                      <a:pPr algn="ctr"/>
                      <a:r>
                        <a:rPr lang="en-US" sz="2000">
                          <a:effectLst/>
                        </a:rPr>
                        <a:t>$74.33</a:t>
                      </a:r>
                    </a:p>
                  </a:txBody>
                  <a:tcPr marL="0" marR="0" marT="0" marB="0" anchor="ctr"/>
                </a:tc>
                <a:tc>
                  <a:txBody>
                    <a:bodyPr/>
                    <a:lstStyle/>
                    <a:p>
                      <a:pPr algn="ctr"/>
                      <a:r>
                        <a:rPr lang="en-US" sz="2000">
                          <a:effectLst/>
                        </a:rPr>
                        <a:t>7%</a:t>
                      </a:r>
                    </a:p>
                  </a:txBody>
                  <a:tcPr marL="0" marR="0" marT="0" marB="0" anchor="ctr"/>
                </a:tc>
                <a:extLst>
                  <a:ext uri="{0D108BD9-81ED-4DB2-BD59-A6C34878D82A}">
                    <a16:rowId xmlns:a16="http://schemas.microsoft.com/office/drawing/2014/main" val="2119885437"/>
                  </a:ext>
                </a:extLst>
              </a:tr>
              <a:tr h="357362">
                <a:tc>
                  <a:txBody>
                    <a:bodyPr/>
                    <a:lstStyle/>
                    <a:p>
                      <a:pPr algn="ctr"/>
                      <a:endParaRPr lang="en-US" sz="2000">
                        <a:effectLst/>
                      </a:endParaRPr>
                    </a:p>
                  </a:txBody>
                  <a:tcPr marL="0" marR="0" marT="0" marB="0" anchor="ctr"/>
                </a:tc>
                <a:tc>
                  <a:txBody>
                    <a:bodyPr/>
                    <a:lstStyle/>
                    <a:p>
                      <a:pPr algn="ctr"/>
                      <a:endParaRPr lang="en-US" sz="2000">
                        <a:effectLst/>
                      </a:endParaRPr>
                    </a:p>
                  </a:txBody>
                  <a:tcPr marL="0" marR="0" marT="0" marB="0" anchor="ctr"/>
                </a:tc>
                <a:tc>
                  <a:txBody>
                    <a:bodyPr/>
                    <a:lstStyle/>
                    <a:p>
                      <a:endParaRPr lang="en-US" sz="2000">
                        <a:effectLst/>
                      </a:endParaRPr>
                    </a:p>
                  </a:txBody>
                  <a:tcPr marL="0" marR="0" marT="0" marB="0" anchor="ctr"/>
                </a:tc>
                <a:tc>
                  <a:txBody>
                    <a:bodyPr/>
                    <a:lstStyle/>
                    <a:p>
                      <a:pPr algn="ctr"/>
                      <a:endParaRPr lang="en-US" sz="2000">
                        <a:effectLst/>
                      </a:endParaRPr>
                    </a:p>
                  </a:txBody>
                  <a:tcPr marL="0" marR="0" marT="0" marB="0" anchor="ctr"/>
                </a:tc>
                <a:tc>
                  <a:txBody>
                    <a:bodyPr/>
                    <a:lstStyle/>
                    <a:p>
                      <a:pPr algn="ctr"/>
                      <a:endParaRPr lang="en-US" sz="2000">
                        <a:effectLst/>
                      </a:endParaRPr>
                    </a:p>
                  </a:txBody>
                  <a:tcPr marL="0" marR="0" marT="0" marB="0" anchor="ctr"/>
                </a:tc>
                <a:tc>
                  <a:txBody>
                    <a:bodyPr/>
                    <a:lstStyle/>
                    <a:p>
                      <a:pPr algn="ctr"/>
                      <a:endParaRPr lang="en-US" sz="2000">
                        <a:effectLst/>
                      </a:endParaRPr>
                    </a:p>
                  </a:txBody>
                  <a:tcPr marL="0" marR="0" marT="0" marB="0" anchor="ctr"/>
                </a:tc>
                <a:extLst>
                  <a:ext uri="{0D108BD9-81ED-4DB2-BD59-A6C34878D82A}">
                    <a16:rowId xmlns:a16="http://schemas.microsoft.com/office/drawing/2014/main" val="3089610565"/>
                  </a:ext>
                </a:extLst>
              </a:tr>
              <a:tr h="357362">
                <a:tc>
                  <a:txBody>
                    <a:bodyPr/>
                    <a:lstStyle/>
                    <a:p>
                      <a:pPr algn="ctr"/>
                      <a:r>
                        <a:rPr lang="en-US" sz="2000">
                          <a:effectLst/>
                        </a:rPr>
                        <a:t>88355</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a:effectLst/>
                        </a:rPr>
                        <a:t>M/</a:t>
                      </a:r>
                      <a:r>
                        <a:rPr lang="en-US" sz="2000" b="0" i="0" u="none" strike="noStrike" noProof="0" err="1">
                          <a:effectLst/>
                        </a:rPr>
                        <a:t>phmtrc</a:t>
                      </a:r>
                      <a:r>
                        <a:rPr lang="en-US" sz="2000" b="0" i="0" u="none" strike="noStrike" noProof="0">
                          <a:effectLst/>
                        </a:rPr>
                        <a:t> </a:t>
                      </a:r>
                      <a:r>
                        <a:rPr lang="en-US" sz="2000" b="0" i="0" u="none" strike="noStrike" noProof="0" err="1">
                          <a:effectLst/>
                        </a:rPr>
                        <a:t>alys</a:t>
                      </a:r>
                      <a:r>
                        <a:rPr lang="en-US" sz="2000" b="0" i="0" u="none" strike="noStrike" noProof="0">
                          <a:effectLst/>
                        </a:rPr>
                        <a:t> skeletal </a:t>
                      </a:r>
                      <a:r>
                        <a:rPr lang="en-US" sz="2000" b="0" i="0" u="none" strike="noStrike" noProof="0" err="1">
                          <a:effectLst/>
                        </a:rPr>
                        <a:t>musc</a:t>
                      </a:r>
                      <a:endParaRPr lang="en-US" err="1"/>
                    </a:p>
                  </a:txBody>
                  <a:tcPr marL="0" marR="0" marT="0" marB="0" anchor="ctr"/>
                </a:tc>
                <a:tc>
                  <a:txBody>
                    <a:bodyPr/>
                    <a:lstStyle/>
                    <a:p>
                      <a:pPr algn="ctr"/>
                      <a:r>
                        <a:rPr lang="en-US" sz="2000">
                          <a:effectLst/>
                        </a:rPr>
                        <a:t>$61.34</a:t>
                      </a:r>
                    </a:p>
                  </a:txBody>
                  <a:tcPr marL="0" marR="0" marT="0" marB="0" anchor="ctr"/>
                </a:tc>
                <a:tc>
                  <a:txBody>
                    <a:bodyPr/>
                    <a:lstStyle/>
                    <a:p>
                      <a:pPr algn="ctr"/>
                      <a:r>
                        <a:rPr lang="en-US" sz="2000">
                          <a:effectLst/>
                        </a:rPr>
                        <a:t>$51.74</a:t>
                      </a:r>
                    </a:p>
                  </a:txBody>
                  <a:tcPr marL="0" marR="0" marT="0" marB="0" anchor="ctr"/>
                </a:tc>
                <a:tc>
                  <a:txBody>
                    <a:bodyPr/>
                    <a:lstStyle/>
                    <a:p>
                      <a:pPr algn="ctr"/>
                      <a:r>
                        <a:rPr lang="en-US" sz="2000">
                          <a:effectLst/>
                        </a:rPr>
                        <a:t>-16%</a:t>
                      </a:r>
                    </a:p>
                  </a:txBody>
                  <a:tcPr marL="0" marR="0" marT="0" marB="0" anchor="ctr"/>
                </a:tc>
                <a:extLst>
                  <a:ext uri="{0D108BD9-81ED-4DB2-BD59-A6C34878D82A}">
                    <a16:rowId xmlns:a16="http://schemas.microsoft.com/office/drawing/2014/main" val="2182934801"/>
                  </a:ext>
                </a:extLst>
              </a:tr>
              <a:tr h="357362">
                <a:tc>
                  <a:txBody>
                    <a:bodyPr/>
                    <a:lstStyle/>
                    <a:p>
                      <a:pPr algn="ctr"/>
                      <a:r>
                        <a:rPr lang="en-US" sz="2000">
                          <a:effectLst/>
                        </a:rPr>
                        <a:t>88355</a:t>
                      </a:r>
                      <a:endParaRPr lang="en-US"/>
                    </a:p>
                  </a:txBody>
                  <a:tcPr marL="0" marR="0" marT="0" marB="0" anchor="ctr"/>
                </a:tc>
                <a:tc>
                  <a:txBody>
                    <a:bodyPr/>
                    <a:lstStyle/>
                    <a:p>
                      <a:pPr algn="ctr"/>
                      <a:r>
                        <a:rPr lang="en-US" sz="2000">
                          <a:effectLst/>
                        </a:rPr>
                        <a:t>Global</a:t>
                      </a:r>
                    </a:p>
                  </a:txBody>
                  <a:tcPr marL="0" marR="0" marT="0" marB="0" anchor="ctr"/>
                </a:tc>
                <a:tc>
                  <a:txBody>
                    <a:bodyPr/>
                    <a:lstStyle/>
                    <a:p>
                      <a:pPr lvl="0">
                        <a:buNone/>
                      </a:pPr>
                      <a:r>
                        <a:rPr lang="en-US" sz="2000" b="0" i="0" u="none" strike="noStrike" noProof="0">
                          <a:effectLst/>
                        </a:rPr>
                        <a:t>M/</a:t>
                      </a:r>
                      <a:r>
                        <a:rPr lang="en-US" sz="2000" b="0" i="0" u="none" strike="noStrike" noProof="0" err="1">
                          <a:effectLst/>
                        </a:rPr>
                        <a:t>phmtrc</a:t>
                      </a:r>
                      <a:r>
                        <a:rPr lang="en-US" sz="2000" b="0" i="0" u="none" strike="noStrike" noProof="0">
                          <a:effectLst/>
                        </a:rPr>
                        <a:t> </a:t>
                      </a:r>
                      <a:r>
                        <a:rPr lang="en-US" sz="2000" b="0" i="0" u="none" strike="noStrike" noProof="0" err="1">
                          <a:effectLst/>
                        </a:rPr>
                        <a:t>alys</a:t>
                      </a:r>
                      <a:r>
                        <a:rPr lang="en-US" sz="2000" b="0" i="0" u="none" strike="noStrike" noProof="0">
                          <a:effectLst/>
                        </a:rPr>
                        <a:t> skeletal </a:t>
                      </a:r>
                      <a:r>
                        <a:rPr lang="en-US" sz="2000" b="0" i="0" u="none" strike="noStrike" noProof="0" err="1">
                          <a:effectLst/>
                        </a:rPr>
                        <a:t>musc</a:t>
                      </a:r>
                      <a:endParaRPr lang="en-US" err="1"/>
                    </a:p>
                  </a:txBody>
                  <a:tcPr marL="0" marR="0" marT="0" marB="0" anchor="ctr"/>
                </a:tc>
                <a:tc>
                  <a:txBody>
                    <a:bodyPr/>
                    <a:lstStyle/>
                    <a:p>
                      <a:pPr algn="ctr"/>
                      <a:r>
                        <a:rPr lang="en-US" sz="2000">
                          <a:effectLst/>
                        </a:rPr>
                        <a:t>$141.99</a:t>
                      </a:r>
                    </a:p>
                  </a:txBody>
                  <a:tcPr marL="0" marR="0" marT="0" marB="0" anchor="ctr"/>
                </a:tc>
                <a:tc>
                  <a:txBody>
                    <a:bodyPr/>
                    <a:lstStyle/>
                    <a:p>
                      <a:pPr algn="ctr"/>
                      <a:r>
                        <a:rPr lang="en-US" sz="2000">
                          <a:effectLst/>
                        </a:rPr>
                        <a:t>$124.10</a:t>
                      </a:r>
                    </a:p>
                  </a:txBody>
                  <a:tcPr marL="0" marR="0" marT="0" marB="0" anchor="ctr"/>
                </a:tc>
                <a:tc>
                  <a:txBody>
                    <a:bodyPr/>
                    <a:lstStyle/>
                    <a:p>
                      <a:pPr algn="ctr"/>
                      <a:r>
                        <a:rPr lang="en-US" sz="2000">
                          <a:effectLst/>
                        </a:rPr>
                        <a:t>-13%</a:t>
                      </a:r>
                    </a:p>
                  </a:txBody>
                  <a:tcPr marL="0" marR="0" marT="0" marB="0" anchor="ctr"/>
                </a:tc>
                <a:extLst>
                  <a:ext uri="{0D108BD9-81ED-4DB2-BD59-A6C34878D82A}">
                    <a16:rowId xmlns:a16="http://schemas.microsoft.com/office/drawing/2014/main" val="1794504073"/>
                  </a:ext>
                </a:extLst>
              </a:tr>
              <a:tr h="357362">
                <a:tc>
                  <a:txBody>
                    <a:bodyPr/>
                    <a:lstStyle/>
                    <a:p>
                      <a:pPr algn="ctr"/>
                      <a:r>
                        <a:rPr lang="en-US" sz="2000">
                          <a:effectLst/>
                        </a:rPr>
                        <a:t>88355</a:t>
                      </a:r>
                    </a:p>
                  </a:txBody>
                  <a:tcPr marL="0" marR="0" marT="0" marB="0" anchor="ctr"/>
                </a:tc>
                <a:tc>
                  <a:txBody>
                    <a:bodyPr/>
                    <a:lstStyle/>
                    <a:p>
                      <a:pPr algn="ctr"/>
                      <a:r>
                        <a:rPr lang="en-US" sz="2000">
                          <a:effectLst/>
                        </a:rPr>
                        <a:t>26</a:t>
                      </a:r>
                    </a:p>
                  </a:txBody>
                  <a:tcPr marL="0" marR="0" marT="0" marB="0" anchor="ctr"/>
                </a:tc>
                <a:tc>
                  <a:txBody>
                    <a:bodyPr/>
                    <a:lstStyle/>
                    <a:p>
                      <a:pPr lvl="0">
                        <a:buNone/>
                      </a:pPr>
                      <a:r>
                        <a:rPr lang="en-US" sz="2000" b="0" i="0" u="none" strike="noStrike" noProof="0">
                          <a:effectLst/>
                        </a:rPr>
                        <a:t>M/</a:t>
                      </a:r>
                      <a:r>
                        <a:rPr lang="en-US" sz="2000" b="0" i="0" u="none" strike="noStrike" noProof="0" err="1">
                          <a:effectLst/>
                        </a:rPr>
                        <a:t>phmtrc</a:t>
                      </a:r>
                      <a:r>
                        <a:rPr lang="en-US" sz="2000" b="0" i="0" u="none" strike="noStrike" noProof="0">
                          <a:effectLst/>
                        </a:rPr>
                        <a:t> </a:t>
                      </a:r>
                      <a:r>
                        <a:rPr lang="en-US" sz="2000" b="0" i="0" u="none" strike="noStrike" noProof="0" err="1">
                          <a:effectLst/>
                        </a:rPr>
                        <a:t>alys</a:t>
                      </a:r>
                      <a:r>
                        <a:rPr lang="en-US" sz="2000" b="0" i="0" u="none" strike="noStrike" noProof="0">
                          <a:effectLst/>
                        </a:rPr>
                        <a:t> skeletal </a:t>
                      </a:r>
                      <a:r>
                        <a:rPr lang="en-US" sz="2000" b="0" i="0" u="none" strike="noStrike" noProof="0" err="1">
                          <a:effectLst/>
                        </a:rPr>
                        <a:t>musc</a:t>
                      </a:r>
                      <a:endParaRPr lang="en-US" err="1"/>
                    </a:p>
                  </a:txBody>
                  <a:tcPr marL="0" marR="0" marT="0" marB="0" anchor="ctr"/>
                </a:tc>
                <a:tc>
                  <a:txBody>
                    <a:bodyPr/>
                    <a:lstStyle/>
                    <a:p>
                      <a:pPr algn="ctr"/>
                      <a:r>
                        <a:rPr lang="en-US" sz="2000">
                          <a:effectLst/>
                        </a:rPr>
                        <a:t>$80.65</a:t>
                      </a:r>
                      <a:endParaRPr lang="en-US"/>
                    </a:p>
                  </a:txBody>
                  <a:tcPr marL="0" marR="0" marT="0" marB="0" anchor="ctr"/>
                </a:tc>
                <a:tc>
                  <a:txBody>
                    <a:bodyPr/>
                    <a:lstStyle/>
                    <a:p>
                      <a:pPr algn="ctr"/>
                      <a:r>
                        <a:rPr lang="en-US" sz="2000">
                          <a:effectLst/>
                        </a:rPr>
                        <a:t>$72.36</a:t>
                      </a:r>
                    </a:p>
                  </a:txBody>
                  <a:tcPr marL="0" marR="0" marT="0" marB="0" anchor="ctr"/>
                </a:tc>
                <a:tc>
                  <a:txBody>
                    <a:bodyPr/>
                    <a:lstStyle/>
                    <a:p>
                      <a:pPr algn="ctr"/>
                      <a:r>
                        <a:rPr lang="en-US" sz="2000">
                          <a:effectLst/>
                        </a:rPr>
                        <a:t>-10%</a:t>
                      </a:r>
                      <a:endParaRPr lang="en-US"/>
                    </a:p>
                  </a:txBody>
                  <a:tcPr marL="0" marR="0" marT="0" marB="0" anchor="ctr"/>
                </a:tc>
                <a:extLst>
                  <a:ext uri="{0D108BD9-81ED-4DB2-BD59-A6C34878D82A}">
                    <a16:rowId xmlns:a16="http://schemas.microsoft.com/office/drawing/2014/main" val="2663972796"/>
                  </a:ext>
                </a:extLst>
              </a:tr>
              <a:tr h="357362">
                <a:tc>
                  <a:txBody>
                    <a:bodyPr/>
                    <a:lstStyle/>
                    <a:p>
                      <a:pPr algn="ctr"/>
                      <a:r>
                        <a:rPr lang="en-US" sz="2000">
                          <a:effectLst/>
                        </a:rPr>
                        <a:t>88374</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a:effectLst/>
                        </a:rPr>
                        <a:t>M/</a:t>
                      </a:r>
                      <a:r>
                        <a:rPr lang="en-US" sz="2000" b="0" i="0" u="none" strike="noStrike" noProof="0" err="1">
                          <a:effectLst/>
                        </a:rPr>
                        <a:t>phmtrc</a:t>
                      </a:r>
                      <a:r>
                        <a:rPr lang="en-US" sz="2000" b="0" i="0" u="none" strike="noStrike" noProof="0">
                          <a:effectLst/>
                        </a:rPr>
                        <a:t> </a:t>
                      </a:r>
                      <a:r>
                        <a:rPr lang="en-US" sz="2000" b="0" i="0" u="none" strike="noStrike" noProof="0" err="1">
                          <a:effectLst/>
                        </a:rPr>
                        <a:t>alys</a:t>
                      </a:r>
                      <a:r>
                        <a:rPr lang="en-US" sz="2000" b="0" i="0" u="none" strike="noStrike" noProof="0">
                          <a:effectLst/>
                        </a:rPr>
                        <a:t> </a:t>
                      </a:r>
                      <a:r>
                        <a:rPr lang="en-US" sz="2000" b="0" i="0" u="none" strike="noStrike" noProof="0" err="1">
                          <a:effectLst/>
                        </a:rPr>
                        <a:t>ishquant</a:t>
                      </a:r>
                      <a:r>
                        <a:rPr lang="en-US" sz="2000" b="0" i="0" u="none" strike="noStrike" noProof="0">
                          <a:effectLst/>
                        </a:rPr>
                        <a:t>/</a:t>
                      </a:r>
                      <a:r>
                        <a:rPr lang="en-US" sz="2000" b="0" i="0" u="none" strike="noStrike" noProof="0" err="1">
                          <a:effectLst/>
                        </a:rPr>
                        <a:t>semiq</a:t>
                      </a:r>
                      <a:endParaRPr lang="en-US" err="1"/>
                    </a:p>
                  </a:txBody>
                  <a:tcPr marL="0" marR="0" marT="0" marB="0" anchor="ctr"/>
                </a:tc>
                <a:tc>
                  <a:txBody>
                    <a:bodyPr/>
                    <a:lstStyle/>
                    <a:p>
                      <a:pPr algn="ctr"/>
                      <a:r>
                        <a:rPr lang="en-US" sz="2000">
                          <a:effectLst/>
                        </a:rPr>
                        <a:t>$264.32</a:t>
                      </a:r>
                    </a:p>
                  </a:txBody>
                  <a:tcPr marL="0" marR="0" marT="0" marB="0" anchor="ctr"/>
                </a:tc>
                <a:tc>
                  <a:txBody>
                    <a:bodyPr/>
                    <a:lstStyle/>
                    <a:p>
                      <a:pPr algn="ctr"/>
                      <a:r>
                        <a:rPr lang="en-US" sz="2000">
                          <a:effectLst/>
                        </a:rPr>
                        <a:t>$242.63</a:t>
                      </a:r>
                    </a:p>
                  </a:txBody>
                  <a:tcPr marL="0" marR="0" marT="0" marB="0" anchor="ctr"/>
                </a:tc>
                <a:tc>
                  <a:txBody>
                    <a:bodyPr/>
                    <a:lstStyle/>
                    <a:p>
                      <a:pPr algn="ctr"/>
                      <a:r>
                        <a:rPr lang="en-US" sz="2000">
                          <a:effectLst/>
                        </a:rPr>
                        <a:t>-8%</a:t>
                      </a:r>
                    </a:p>
                  </a:txBody>
                  <a:tcPr marL="0" marR="0" marT="0" marB="0" anchor="ctr"/>
                </a:tc>
                <a:extLst>
                  <a:ext uri="{0D108BD9-81ED-4DB2-BD59-A6C34878D82A}">
                    <a16:rowId xmlns:a16="http://schemas.microsoft.com/office/drawing/2014/main" val="49944345"/>
                  </a:ext>
                </a:extLst>
              </a:tr>
              <a:tr h="357362">
                <a:tc>
                  <a:txBody>
                    <a:bodyPr/>
                    <a:lstStyle/>
                    <a:p>
                      <a:pPr algn="ctr"/>
                      <a:r>
                        <a:rPr lang="en-US" sz="2000">
                          <a:effectLst/>
                        </a:rPr>
                        <a:t>88374</a:t>
                      </a:r>
                    </a:p>
                  </a:txBody>
                  <a:tcPr marL="0" marR="0" marT="0" marB="0" anchor="ctr"/>
                </a:tc>
                <a:tc>
                  <a:txBody>
                    <a:bodyPr/>
                    <a:lstStyle/>
                    <a:p>
                      <a:pPr algn="ctr"/>
                      <a:r>
                        <a:rPr lang="en-US" sz="2000">
                          <a:effectLst/>
                        </a:rPr>
                        <a:t>Global</a:t>
                      </a:r>
                    </a:p>
                  </a:txBody>
                  <a:tcPr marL="0" marR="0" marT="0" marB="0" anchor="ctr"/>
                </a:tc>
                <a:tc>
                  <a:txBody>
                    <a:bodyPr/>
                    <a:lstStyle/>
                    <a:p>
                      <a:pPr lvl="0">
                        <a:buNone/>
                      </a:pPr>
                      <a:r>
                        <a:rPr lang="en-US" sz="2000" b="0" i="0" u="none" strike="noStrike" noProof="0">
                          <a:effectLst/>
                        </a:rPr>
                        <a:t>M/</a:t>
                      </a:r>
                      <a:r>
                        <a:rPr lang="en-US" sz="2000" b="0" i="0" u="none" strike="noStrike" noProof="0" err="1">
                          <a:effectLst/>
                        </a:rPr>
                        <a:t>phmtrc</a:t>
                      </a:r>
                      <a:r>
                        <a:rPr lang="en-US" sz="2000" b="0" i="0" u="none" strike="noStrike" noProof="0">
                          <a:effectLst/>
                        </a:rPr>
                        <a:t> </a:t>
                      </a:r>
                      <a:r>
                        <a:rPr lang="en-US" sz="2000" b="0" i="0" u="none" strike="noStrike" noProof="0" err="1">
                          <a:effectLst/>
                        </a:rPr>
                        <a:t>alys</a:t>
                      </a:r>
                      <a:r>
                        <a:rPr lang="en-US" sz="2000" b="0" i="0" u="none" strike="noStrike" noProof="0">
                          <a:effectLst/>
                        </a:rPr>
                        <a:t> </a:t>
                      </a:r>
                      <a:r>
                        <a:rPr lang="en-US" sz="2000" b="0" i="0" u="none" strike="noStrike" noProof="0" err="1">
                          <a:effectLst/>
                        </a:rPr>
                        <a:t>ishquant</a:t>
                      </a:r>
                      <a:r>
                        <a:rPr lang="en-US" sz="2000" b="0" i="0" u="none" strike="noStrike" noProof="0">
                          <a:effectLst/>
                        </a:rPr>
                        <a:t>/</a:t>
                      </a:r>
                      <a:r>
                        <a:rPr lang="en-US" sz="2000" b="0" i="0" u="none" strike="noStrike" noProof="0" err="1">
                          <a:effectLst/>
                        </a:rPr>
                        <a:t>semiq</a:t>
                      </a:r>
                      <a:endParaRPr lang="en-US" err="1"/>
                    </a:p>
                  </a:txBody>
                  <a:tcPr marL="0" marR="0" marT="0" marB="0" anchor="ctr"/>
                </a:tc>
                <a:tc>
                  <a:txBody>
                    <a:bodyPr/>
                    <a:lstStyle/>
                    <a:p>
                      <a:pPr algn="ctr"/>
                      <a:r>
                        <a:rPr lang="en-US" sz="2000">
                          <a:effectLst/>
                        </a:rPr>
                        <a:t>$306.34</a:t>
                      </a:r>
                    </a:p>
                  </a:txBody>
                  <a:tcPr marL="0" marR="0" marT="0" marB="0" anchor="ctr"/>
                </a:tc>
                <a:tc>
                  <a:txBody>
                    <a:bodyPr/>
                    <a:lstStyle/>
                    <a:p>
                      <a:pPr algn="ctr"/>
                      <a:r>
                        <a:rPr lang="en-US" sz="2000">
                          <a:effectLst/>
                        </a:rPr>
                        <a:t>$282.58</a:t>
                      </a:r>
                    </a:p>
                  </a:txBody>
                  <a:tcPr marL="0" marR="0" marT="0" marB="0" anchor="ctr"/>
                </a:tc>
                <a:tc>
                  <a:txBody>
                    <a:bodyPr/>
                    <a:lstStyle/>
                    <a:p>
                      <a:pPr algn="ctr"/>
                      <a:r>
                        <a:rPr lang="en-US" sz="2000">
                          <a:effectLst/>
                        </a:rPr>
                        <a:t>-8%</a:t>
                      </a:r>
                    </a:p>
                  </a:txBody>
                  <a:tcPr marL="0" marR="0" marT="0" marB="0" anchor="ctr"/>
                </a:tc>
                <a:extLst>
                  <a:ext uri="{0D108BD9-81ED-4DB2-BD59-A6C34878D82A}">
                    <a16:rowId xmlns:a16="http://schemas.microsoft.com/office/drawing/2014/main" val="2055966031"/>
                  </a:ext>
                </a:extLst>
              </a:tr>
              <a:tr h="357362">
                <a:tc>
                  <a:txBody>
                    <a:bodyPr/>
                    <a:lstStyle/>
                    <a:p>
                      <a:pPr algn="ctr"/>
                      <a:r>
                        <a:rPr lang="en-US" sz="2000">
                          <a:effectLst/>
                        </a:rPr>
                        <a:t>88387</a:t>
                      </a:r>
                    </a:p>
                  </a:txBody>
                  <a:tcPr marL="0" marR="0" marT="0" marB="0" anchor="ctr"/>
                </a:tc>
                <a:tc>
                  <a:txBody>
                    <a:bodyPr/>
                    <a:lstStyle/>
                    <a:p>
                      <a:pPr algn="ctr"/>
                      <a:r>
                        <a:rPr lang="en-US" sz="2000">
                          <a:effectLst/>
                        </a:rPr>
                        <a:t>TC</a:t>
                      </a:r>
                    </a:p>
                  </a:txBody>
                  <a:tcPr marL="0" marR="0" marT="0" marB="0" anchor="ctr"/>
                </a:tc>
                <a:tc>
                  <a:txBody>
                    <a:bodyPr/>
                    <a:lstStyle/>
                    <a:p>
                      <a:pPr lvl="0">
                        <a:buNone/>
                      </a:pPr>
                      <a:r>
                        <a:rPr lang="en-US" sz="2000" b="0" i="0" u="none" strike="noStrike" noProof="0">
                          <a:effectLst/>
                        </a:rPr>
                        <a:t>Tiss exam molecular study</a:t>
                      </a:r>
                      <a:endParaRPr lang="en-US"/>
                    </a:p>
                  </a:txBody>
                  <a:tcPr marL="0" marR="0" marT="0" marB="0" anchor="ctr"/>
                </a:tc>
                <a:tc>
                  <a:txBody>
                    <a:bodyPr/>
                    <a:lstStyle/>
                    <a:p>
                      <a:pPr algn="ctr"/>
                      <a:r>
                        <a:rPr lang="en-US" sz="2000">
                          <a:effectLst/>
                        </a:rPr>
                        <a:t>$7.79</a:t>
                      </a:r>
                    </a:p>
                  </a:txBody>
                  <a:tcPr marL="0" marR="0" marT="0" marB="0" anchor="ctr"/>
                </a:tc>
                <a:tc>
                  <a:txBody>
                    <a:bodyPr/>
                    <a:lstStyle/>
                    <a:p>
                      <a:pPr algn="ctr"/>
                      <a:r>
                        <a:rPr lang="en-US" sz="2000">
                          <a:effectLst/>
                        </a:rPr>
                        <a:t>$7.20</a:t>
                      </a:r>
                    </a:p>
                  </a:txBody>
                  <a:tcPr marL="0" marR="0" marT="0" marB="0" anchor="ctr"/>
                </a:tc>
                <a:tc>
                  <a:txBody>
                    <a:bodyPr/>
                    <a:lstStyle/>
                    <a:p>
                      <a:pPr algn="ctr"/>
                      <a:r>
                        <a:rPr lang="en-US" sz="2000">
                          <a:effectLst/>
                        </a:rPr>
                        <a:t>-8%</a:t>
                      </a:r>
                    </a:p>
                  </a:txBody>
                  <a:tcPr marL="0" marR="0" marT="0" marB="0" anchor="ctr"/>
                </a:tc>
                <a:extLst>
                  <a:ext uri="{0D108BD9-81ED-4DB2-BD59-A6C34878D82A}">
                    <a16:rowId xmlns:a16="http://schemas.microsoft.com/office/drawing/2014/main" val="618883005"/>
                  </a:ext>
                </a:extLst>
              </a:tr>
            </a:tbl>
          </a:graphicData>
        </a:graphic>
      </p:graphicFrame>
    </p:spTree>
    <p:extLst>
      <p:ext uri="{BB962C8B-B14F-4D97-AF65-F5344CB8AC3E}">
        <p14:creationId xmlns:p14="http://schemas.microsoft.com/office/powerpoint/2010/main" val="39938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Welcome</a:t>
            </a:r>
          </a:p>
        </p:txBody>
      </p:sp>
      <p:sp>
        <p:nvSpPr>
          <p:cNvPr id="5" name="Text Placeholder 4"/>
          <p:cNvSpPr>
            <a:spLocks noGrp="1"/>
          </p:cNvSpPr>
          <p:nvPr>
            <p:ph idx="1"/>
          </p:nvPr>
        </p:nvSpPr>
        <p:spPr>
          <a:xfrm>
            <a:off x="870445" y="1534319"/>
            <a:ext cx="6444755" cy="5654675"/>
          </a:xfrm>
        </p:spPr>
        <p:txBody>
          <a:bodyPr/>
          <a:lstStyle/>
          <a:p>
            <a:pPr marL="328295" indent="-328295">
              <a:buNone/>
            </a:pPr>
            <a:r>
              <a:rPr lang="en-US">
                <a:ea typeface="+mn-lt"/>
                <a:cs typeface="+mn-lt"/>
              </a:rPr>
              <a:t>A. Joe Saad, MD, CPE, FCAP</a:t>
            </a:r>
          </a:p>
          <a:p>
            <a:pPr marL="328295" indent="-328295"/>
            <a:r>
              <a:rPr lang="en-US" altLang="en-US">
                <a:ea typeface="ヒラギノ角ゴ Pro W3"/>
                <a:cs typeface="ヒラギノ角ゴ Pro W3"/>
              </a:rPr>
              <a:t>Chair, CAP Council on Government and Professional Affairs </a:t>
            </a:r>
          </a:p>
          <a:p>
            <a:pPr marL="0" indent="0">
              <a:buNone/>
            </a:pPr>
            <a:endParaRPr lang="en-US" altLang="en-US">
              <a:ea typeface="ヒラギノ角ゴ Pro W3"/>
              <a:cs typeface="ヒラギノ角ゴ Pro W3"/>
            </a:endParaRP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2</a:t>
            </a:fld>
            <a:endParaRPr lang="en-US"/>
          </a:p>
        </p:txBody>
      </p:sp>
      <p:pic>
        <p:nvPicPr>
          <p:cNvPr id="7" name="Picture 6" descr="A person in a white coat&#10;&#10;Description automatically generated">
            <a:extLst>
              <a:ext uri="{FF2B5EF4-FFF2-40B4-BE49-F238E27FC236}">
                <a16:creationId xmlns:a16="http://schemas.microsoft.com/office/drawing/2014/main" id="{2571F705-A4AB-761C-F390-9DF3DDD7309D}"/>
              </a:ext>
            </a:extLst>
          </p:cNvPr>
          <p:cNvPicPr>
            <a:picLocks noChangeAspect="1"/>
          </p:cNvPicPr>
          <p:nvPr/>
        </p:nvPicPr>
        <p:blipFill>
          <a:blip r:embed="rId3"/>
          <a:stretch>
            <a:fillRect/>
          </a:stretch>
        </p:blipFill>
        <p:spPr>
          <a:xfrm>
            <a:off x="9567334" y="1380442"/>
            <a:ext cx="3285066" cy="4181782"/>
          </a:xfrm>
          <a:prstGeom prst="rect">
            <a:avLst/>
          </a:prstGeom>
        </p:spPr>
      </p:pic>
    </p:spTree>
    <p:extLst>
      <p:ext uri="{BB962C8B-B14F-4D97-AF65-F5344CB8AC3E}">
        <p14:creationId xmlns:p14="http://schemas.microsoft.com/office/powerpoint/2010/main" val="64721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B91E-99BE-4C1A-B733-13CA27080658}"/>
              </a:ext>
            </a:extLst>
          </p:cNvPr>
          <p:cNvSpPr>
            <a:spLocks noGrp="1"/>
          </p:cNvSpPr>
          <p:nvPr>
            <p:ph type="title"/>
          </p:nvPr>
        </p:nvSpPr>
        <p:spPr/>
        <p:txBody>
          <a:bodyPr/>
          <a:lstStyle/>
          <a:p>
            <a:r>
              <a:rPr lang="en-US" sz="3200"/>
              <a:t>CAP Win:  More Digital Pathology CPT Codes for 2024</a:t>
            </a:r>
          </a:p>
        </p:txBody>
      </p:sp>
      <p:sp>
        <p:nvSpPr>
          <p:cNvPr id="3" name="Content Placeholder 2">
            <a:extLst>
              <a:ext uri="{FF2B5EF4-FFF2-40B4-BE49-F238E27FC236}">
                <a16:creationId xmlns:a16="http://schemas.microsoft.com/office/drawing/2014/main" id="{CA5DBE66-A9DF-4FFA-9831-DEFAC57DFF6A}"/>
              </a:ext>
            </a:extLst>
          </p:cNvPr>
          <p:cNvSpPr>
            <a:spLocks noGrp="1"/>
          </p:cNvSpPr>
          <p:nvPr>
            <p:ph idx="1"/>
          </p:nvPr>
        </p:nvSpPr>
        <p:spPr/>
        <p:txBody>
          <a:bodyPr>
            <a:normAutofit fontScale="92500"/>
          </a:bodyPr>
          <a:lstStyle/>
          <a:p>
            <a:pPr lvl="0"/>
            <a:r>
              <a:rPr lang="en-US"/>
              <a:t>The CAP successfully advocated for the inclusion of 30 additional new Category III CPT digital pathology codes for 2024</a:t>
            </a:r>
          </a:p>
          <a:p>
            <a:pPr lvl="0"/>
            <a:r>
              <a:rPr lang="en-US"/>
              <a:t>The CAP worked with the American Medical Association (AMA) CPT Editorial Panel to develop 30 new digital pathology add-on codes</a:t>
            </a:r>
          </a:p>
          <a:p>
            <a:pPr lvl="1"/>
            <a:r>
              <a:rPr lang="en-US"/>
              <a:t>This is in addition to the 13 digital pathology add-on codes established for 2023</a:t>
            </a:r>
          </a:p>
          <a:p>
            <a:pPr lvl="0"/>
            <a:r>
              <a:rPr lang="en-US"/>
              <a:t>The codes are used to report additional clinical staff work and service requirements associated with digitizing glass microscope slides for primary diagnosis</a:t>
            </a:r>
          </a:p>
          <a:p>
            <a:pPr lvl="0"/>
            <a:r>
              <a:rPr lang="en-US"/>
              <a:t>The codes help pathologists, pathology practices, and laboratories providing digital pathology digitization procedures appropriately report these services</a:t>
            </a:r>
          </a:p>
          <a:p>
            <a:endParaRPr lang="en-US"/>
          </a:p>
          <a:p>
            <a:pPr marL="0" indent="0">
              <a:buNone/>
            </a:pPr>
            <a:endParaRPr lang="en-US"/>
          </a:p>
          <a:p>
            <a:endParaRPr lang="en-US"/>
          </a:p>
          <a:p>
            <a:endParaRPr lang="en-US"/>
          </a:p>
          <a:p>
            <a:endParaRPr lang="en-US"/>
          </a:p>
        </p:txBody>
      </p:sp>
      <p:sp>
        <p:nvSpPr>
          <p:cNvPr id="4" name="Footer Placeholder 3">
            <a:extLst>
              <a:ext uri="{FF2B5EF4-FFF2-40B4-BE49-F238E27FC236}">
                <a16:creationId xmlns:a16="http://schemas.microsoft.com/office/drawing/2014/main" id="{EE4C32AA-E0A8-4EFE-8212-51B317D38FD0}"/>
              </a:ext>
            </a:extLst>
          </p:cNvPr>
          <p:cNvSpPr>
            <a:spLocks noGrp="1"/>
          </p:cNvSpPr>
          <p:nvPr>
            <p:ph type="ftr" sz="quarter" idx="10"/>
          </p:nvPr>
        </p:nvSpPr>
        <p:spPr/>
        <p:txBody>
          <a:bodyPr/>
          <a:lstStyle/>
          <a:p>
            <a:pPr>
              <a:defRPr/>
            </a:pPr>
            <a:fld id="{FA2F3D4E-A9B0-FE45-AAE7-68158DC61990}" type="datetime3">
              <a:rPr lang="en-US" smtClean="0"/>
              <a:pPr>
                <a:defRPr/>
              </a:pPr>
              <a:t>30 November 2023</a:t>
            </a:fld>
            <a:endParaRPr lang="en-US"/>
          </a:p>
        </p:txBody>
      </p:sp>
      <p:sp>
        <p:nvSpPr>
          <p:cNvPr id="5" name="Slide Number Placeholder 4">
            <a:extLst>
              <a:ext uri="{FF2B5EF4-FFF2-40B4-BE49-F238E27FC236}">
                <a16:creationId xmlns:a16="http://schemas.microsoft.com/office/drawing/2014/main" id="{01F59E7D-282D-4026-8D3F-D9D3414DF868}"/>
              </a:ext>
            </a:extLst>
          </p:cNvPr>
          <p:cNvSpPr>
            <a:spLocks noGrp="1"/>
          </p:cNvSpPr>
          <p:nvPr>
            <p:ph type="sldNum" sz="quarter" idx="11"/>
          </p:nvPr>
        </p:nvSpPr>
        <p:spPr/>
        <p:txBody>
          <a:bodyPr/>
          <a:lstStyle/>
          <a:p>
            <a:pPr>
              <a:defRPr/>
            </a:pPr>
            <a:fld id="{DA334BCE-71BB-5C4B-ADF3-0990CAD694A9}" type="slidenum">
              <a:rPr lang="en-US" smtClean="0"/>
              <a:pPr>
                <a:defRPr/>
              </a:pPr>
              <a:t>20</a:t>
            </a:fld>
            <a:endParaRPr lang="en-US"/>
          </a:p>
        </p:txBody>
      </p:sp>
    </p:spTree>
    <p:extLst>
      <p:ext uri="{BB962C8B-B14F-4D97-AF65-F5344CB8AC3E}">
        <p14:creationId xmlns:p14="http://schemas.microsoft.com/office/powerpoint/2010/main" val="377692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4CF9-FC19-1430-27BB-475BC1BE6BAB}"/>
              </a:ext>
            </a:extLst>
          </p:cNvPr>
          <p:cNvSpPr>
            <a:spLocks noGrp="1"/>
          </p:cNvSpPr>
          <p:nvPr>
            <p:ph type="title"/>
          </p:nvPr>
        </p:nvSpPr>
        <p:spPr>
          <a:xfrm>
            <a:off x="871538" y="393421"/>
            <a:ext cx="13088936" cy="577662"/>
          </a:xfrm>
        </p:spPr>
        <p:txBody>
          <a:bodyPr/>
          <a:lstStyle/>
          <a:p>
            <a:pPr algn="ctr"/>
            <a:r>
              <a:rPr lang="en-US" sz="4000"/>
              <a:t>Digital Pathology CPT Codes</a:t>
            </a:r>
            <a:endParaRPr lang="en-US"/>
          </a:p>
        </p:txBody>
      </p:sp>
      <p:graphicFrame>
        <p:nvGraphicFramePr>
          <p:cNvPr id="9" name="Table 9">
            <a:extLst>
              <a:ext uri="{FF2B5EF4-FFF2-40B4-BE49-F238E27FC236}">
                <a16:creationId xmlns:a16="http://schemas.microsoft.com/office/drawing/2014/main" id="{46C5514A-3F35-9038-EFCB-22471D31B1FE}"/>
              </a:ext>
            </a:extLst>
          </p:cNvPr>
          <p:cNvGraphicFramePr>
            <a:graphicFrameLocks noGrp="1"/>
          </p:cNvGraphicFramePr>
          <p:nvPr>
            <p:ph sz="half" idx="1"/>
            <p:extLst>
              <p:ext uri="{D42A27DB-BD31-4B8C-83A1-F6EECF244321}">
                <p14:modId xmlns:p14="http://schemas.microsoft.com/office/powerpoint/2010/main" val="915586139"/>
              </p:ext>
            </p:extLst>
          </p:nvPr>
        </p:nvGraphicFramePr>
        <p:xfrm>
          <a:off x="5399273" y="1006631"/>
          <a:ext cx="3571164" cy="6056438"/>
        </p:xfrm>
        <a:graphic>
          <a:graphicData uri="http://schemas.openxmlformats.org/drawingml/2006/table">
            <a:tbl>
              <a:tblPr firstRow="1" bandRow="1">
                <a:tableStyleId>{00A15C55-8517-42AA-B614-E9B94910E393}</a:tableStyleId>
              </a:tblPr>
              <a:tblGrid>
                <a:gridCol w="3571164">
                  <a:extLst>
                    <a:ext uri="{9D8B030D-6E8A-4147-A177-3AD203B41FA5}">
                      <a16:colId xmlns:a16="http://schemas.microsoft.com/office/drawing/2014/main" val="1754936512"/>
                    </a:ext>
                  </a:extLst>
                </a:gridCol>
              </a:tblGrid>
              <a:tr h="505392">
                <a:tc>
                  <a:txBody>
                    <a:bodyPr/>
                    <a:lstStyle/>
                    <a:p>
                      <a:pPr algn="ctr"/>
                      <a:r>
                        <a:rPr lang="en-US" sz="2400">
                          <a:solidFill>
                            <a:schemeClr val="bg1"/>
                          </a:solidFill>
                        </a:rPr>
                        <a:t>Cytopathology</a:t>
                      </a:r>
                    </a:p>
                  </a:txBody>
                  <a:tcPr/>
                </a:tc>
                <a:extLst>
                  <a:ext uri="{0D108BD9-81ED-4DB2-BD59-A6C34878D82A}">
                    <a16:rowId xmlns:a16="http://schemas.microsoft.com/office/drawing/2014/main" val="3996238351"/>
                  </a:ext>
                </a:extLst>
              </a:tr>
              <a:tr h="430406">
                <a:tc>
                  <a:txBody>
                    <a:bodyPr/>
                    <a:lstStyle/>
                    <a:p>
                      <a:pPr marL="0" marR="0" lvl="0" indent="0" algn="ctr" rtl="0" eaLnBrk="1" fontAlgn="auto" latinLnBrk="0" hangingPunct="1">
                        <a:lnSpc>
                          <a:spcPct val="100000"/>
                        </a:lnSpc>
                        <a:spcBef>
                          <a:spcPts val="0"/>
                        </a:spcBef>
                        <a:spcAft>
                          <a:spcPts val="0"/>
                        </a:spcAft>
                        <a:buClrTx/>
                        <a:buSzTx/>
                        <a:buFontTx/>
                        <a:buNone/>
                      </a:pPr>
                      <a:r>
                        <a:rPr lang="en-US" sz="2200" b="1" kern="1200">
                          <a:solidFill>
                            <a:schemeClr val="dk1"/>
                          </a:solidFill>
                          <a:effectLst/>
                        </a:rPr>
                        <a:t> 88104 +0827T  </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3557143249"/>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88106 +0828T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97579288"/>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88108 +0829T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2816686469"/>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88112 +0830T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2428542834"/>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88141 +0831T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1777424967"/>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88160 +0832T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2327132435"/>
                  </a:ext>
                </a:extLst>
              </a:tr>
              <a:tr h="383123">
                <a:tc>
                  <a:txBody>
                    <a:bodyPr/>
                    <a:lstStyle/>
                    <a:p>
                      <a:pPr marL="0" marR="0" lvl="0" indent="0" algn="ctr" rtl="0" eaLnBrk="1" fontAlgn="auto" latinLnBrk="0" hangingPunct="1">
                        <a:lnSpc>
                          <a:spcPct val="100000"/>
                        </a:lnSpc>
                        <a:spcBef>
                          <a:spcPts val="0"/>
                        </a:spcBef>
                        <a:spcAft>
                          <a:spcPts val="0"/>
                        </a:spcAft>
                        <a:buClrTx/>
                        <a:buSzTx/>
                        <a:buFontTx/>
                        <a:buNone/>
                      </a:pPr>
                      <a:r>
                        <a:rPr lang="en-US" sz="2200" b="1" kern="1200">
                          <a:solidFill>
                            <a:schemeClr val="dk1"/>
                          </a:solidFill>
                          <a:effectLst/>
                        </a:rPr>
                        <a:t>88161 +0833T </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79376349"/>
                  </a:ext>
                </a:extLst>
              </a:tr>
              <a:tr h="383123">
                <a:tc>
                  <a:txBody>
                    <a:bodyPr/>
                    <a:lstStyle/>
                    <a:p>
                      <a:pPr marL="0" marR="0" lvl="0" indent="0" algn="ctr" rtl="0" eaLnBrk="1" fontAlgn="auto" latinLnBrk="0" hangingPunct="1">
                        <a:lnSpc>
                          <a:spcPct val="100000"/>
                        </a:lnSpc>
                        <a:spcBef>
                          <a:spcPts val="0"/>
                        </a:spcBef>
                        <a:spcAft>
                          <a:spcPts val="0"/>
                        </a:spcAft>
                        <a:buClrTx/>
                        <a:buSzTx/>
                        <a:buFontTx/>
                        <a:buNone/>
                      </a:pPr>
                      <a:r>
                        <a:rPr lang="en-US" sz="2200" b="1" kern="1200">
                          <a:solidFill>
                            <a:schemeClr val="dk1"/>
                          </a:solidFill>
                          <a:effectLst/>
                        </a:rPr>
                        <a:t>88162 +0834T </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1495786184"/>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88172 +0835T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458036501"/>
                  </a:ext>
                </a:extLst>
              </a:tr>
              <a:tr h="383123">
                <a:tc>
                  <a:txBody>
                    <a:bodyPr/>
                    <a:lstStyle/>
                    <a:p>
                      <a:pPr algn="ctr"/>
                      <a:r>
                        <a:rPr lang="en-US" sz="2200" b="1" kern="1200">
                          <a:solidFill>
                            <a:schemeClr val="dk1"/>
                          </a:solidFill>
                          <a:effectLst/>
                        </a:rPr>
                        <a:t>88177 +0836T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436713432"/>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88173 +0837T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3174374480"/>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88333 +0843T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1839428685"/>
                  </a:ext>
                </a:extLst>
              </a:tr>
              <a:tr h="383123">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88334 +0844T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3081608757"/>
                  </a:ext>
                </a:extLst>
              </a:tr>
            </a:tbl>
          </a:graphicData>
        </a:graphic>
      </p:graphicFrame>
      <p:sp>
        <p:nvSpPr>
          <p:cNvPr id="4" name="Footer Placeholder 3">
            <a:extLst>
              <a:ext uri="{FF2B5EF4-FFF2-40B4-BE49-F238E27FC236}">
                <a16:creationId xmlns:a16="http://schemas.microsoft.com/office/drawing/2014/main" id="{F1CBEF19-3009-D6E1-8935-EBB66F5CA181}"/>
              </a:ext>
            </a:extLst>
          </p:cNvPr>
          <p:cNvSpPr>
            <a:spLocks noGrp="1"/>
          </p:cNvSpPr>
          <p:nvPr>
            <p:ph type="ftr" sz="quarter" idx="10"/>
          </p:nvPr>
        </p:nvSpPr>
        <p:spPr/>
        <p:txBody>
          <a:bodyPr/>
          <a:lstStyle/>
          <a:p>
            <a:pPr>
              <a:defRPr/>
            </a:pPr>
            <a:fld id="{3E118D4C-F8A1-5C49-B440-9C6822CE0648}" type="datetime3">
              <a:rPr lang="en-US" smtClean="0"/>
              <a:pPr>
                <a:defRPr/>
              </a:pPr>
              <a:t>30 November 2023</a:t>
            </a:fld>
            <a:endParaRPr lang="en-US"/>
          </a:p>
        </p:txBody>
      </p:sp>
      <p:sp>
        <p:nvSpPr>
          <p:cNvPr id="5" name="Slide Number Placeholder 4">
            <a:extLst>
              <a:ext uri="{FF2B5EF4-FFF2-40B4-BE49-F238E27FC236}">
                <a16:creationId xmlns:a16="http://schemas.microsoft.com/office/drawing/2014/main" id="{1AAA7ADC-06B1-99ED-10EB-1BE3A09CA96D}"/>
              </a:ext>
            </a:extLst>
          </p:cNvPr>
          <p:cNvSpPr>
            <a:spLocks noGrp="1"/>
          </p:cNvSpPr>
          <p:nvPr>
            <p:ph type="sldNum" sz="quarter" idx="11"/>
          </p:nvPr>
        </p:nvSpPr>
        <p:spPr/>
        <p:txBody>
          <a:bodyPr/>
          <a:lstStyle/>
          <a:p>
            <a:pPr>
              <a:defRPr/>
            </a:pPr>
            <a:fld id="{4BC929E2-6128-8D4A-B850-7756A0B31E92}" type="slidenum">
              <a:rPr lang="en-US" smtClean="0"/>
              <a:pPr>
                <a:defRPr/>
              </a:pPr>
              <a:t>21</a:t>
            </a:fld>
            <a:endParaRPr lang="en-US"/>
          </a:p>
        </p:txBody>
      </p:sp>
      <p:graphicFrame>
        <p:nvGraphicFramePr>
          <p:cNvPr id="22" name="Table 21">
            <a:extLst>
              <a:ext uri="{FF2B5EF4-FFF2-40B4-BE49-F238E27FC236}">
                <a16:creationId xmlns:a16="http://schemas.microsoft.com/office/drawing/2014/main" id="{4A92C8BB-7FED-40A2-796F-81FB5228052F}"/>
              </a:ext>
            </a:extLst>
          </p:cNvPr>
          <p:cNvGraphicFramePr>
            <a:graphicFrameLocks noGrp="1"/>
          </p:cNvGraphicFramePr>
          <p:nvPr>
            <p:extLst>
              <p:ext uri="{D42A27DB-BD31-4B8C-83A1-F6EECF244321}">
                <p14:modId xmlns:p14="http://schemas.microsoft.com/office/powerpoint/2010/main" val="3061632625"/>
              </p:ext>
            </p:extLst>
          </p:nvPr>
        </p:nvGraphicFramePr>
        <p:xfrm>
          <a:off x="1567418" y="1006631"/>
          <a:ext cx="3571164" cy="6704231"/>
        </p:xfrm>
        <a:graphic>
          <a:graphicData uri="http://schemas.openxmlformats.org/drawingml/2006/table">
            <a:tbl>
              <a:tblPr firstRow="1" bandRow="1">
                <a:tableStyleId>{21E4AEA4-8DFA-4A89-87EB-49C32662AFE0}</a:tableStyleId>
              </a:tblPr>
              <a:tblGrid>
                <a:gridCol w="3571164">
                  <a:extLst>
                    <a:ext uri="{9D8B030D-6E8A-4147-A177-3AD203B41FA5}">
                      <a16:colId xmlns:a16="http://schemas.microsoft.com/office/drawing/2014/main" val="2925810371"/>
                    </a:ext>
                  </a:extLst>
                </a:gridCol>
              </a:tblGrid>
              <a:tr h="532031">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a:solidFill>
                            <a:schemeClr val="bg1"/>
                          </a:solidFill>
                        </a:rPr>
                        <a:t>Histopathology</a:t>
                      </a:r>
                    </a:p>
                  </a:txBody>
                  <a:tcPr/>
                </a:tc>
                <a:extLst>
                  <a:ext uri="{0D108BD9-81ED-4DB2-BD59-A6C34878D82A}">
                    <a16:rowId xmlns:a16="http://schemas.microsoft.com/office/drawing/2014/main" val="3126827396"/>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88321 +0838T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3613620412"/>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88323 +0839T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24068081"/>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88325 +0840T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3143701050"/>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88331 +0841T </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4285888727"/>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88332 +0842T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2784658564"/>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88346 +0845T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641427256"/>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latin typeface="+mn-lt"/>
                          <a:ea typeface="+mn-ea"/>
                          <a:cs typeface="+mn-cs"/>
                        </a:rPr>
                        <a:t>88350 +0846T</a:t>
                      </a:r>
                    </a:p>
                  </a:txBody>
                  <a:tcPr/>
                </a:tc>
                <a:extLst>
                  <a:ext uri="{0D108BD9-81ED-4DB2-BD59-A6C34878D82A}">
                    <a16:rowId xmlns:a16="http://schemas.microsoft.com/office/drawing/2014/main" val="1368225425"/>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88363 +0847T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3053592416"/>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88365 +0848T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2988227662"/>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88364 +0849T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1248236553"/>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88366 +0850T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279999828"/>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88368 +0851T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3469628204"/>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88369 +0852T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1134058486"/>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rPr>
                        <a:t>88377 +0853T</a:t>
                      </a:r>
                      <a:endParaRPr lang="en-US" sz="2100" b="1" kern="1200">
                        <a:solidFill>
                          <a:schemeClr val="dk1"/>
                        </a:solidFill>
                        <a:effectLst/>
                        <a:latin typeface="+mn-lt"/>
                        <a:ea typeface="+mn-ea"/>
                        <a:cs typeface="+mn-cs"/>
                      </a:endParaRPr>
                    </a:p>
                  </a:txBody>
                  <a:tcPr/>
                </a:tc>
                <a:extLst>
                  <a:ext uri="{0D108BD9-81ED-4DB2-BD59-A6C34878D82A}">
                    <a16:rowId xmlns:a16="http://schemas.microsoft.com/office/drawing/2014/main" val="3855353684"/>
                  </a:ext>
                </a:extLst>
              </a:tr>
              <a:tr h="408379">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b="1" kern="1200">
                          <a:solidFill>
                            <a:schemeClr val="dk1"/>
                          </a:solidFill>
                          <a:effectLst/>
                          <a:latin typeface="+mn-lt"/>
                          <a:ea typeface="+mn-ea"/>
                          <a:cs typeface="+mn-cs"/>
                        </a:rPr>
                        <a:t>88348 +0856T</a:t>
                      </a:r>
                    </a:p>
                  </a:txBody>
                  <a:tcPr/>
                </a:tc>
                <a:extLst>
                  <a:ext uri="{0D108BD9-81ED-4DB2-BD59-A6C34878D82A}">
                    <a16:rowId xmlns:a16="http://schemas.microsoft.com/office/drawing/2014/main" val="1079575815"/>
                  </a:ext>
                </a:extLst>
              </a:tr>
            </a:tbl>
          </a:graphicData>
        </a:graphic>
      </p:graphicFrame>
      <p:graphicFrame>
        <p:nvGraphicFramePr>
          <p:cNvPr id="25" name="Table 9">
            <a:extLst>
              <a:ext uri="{FF2B5EF4-FFF2-40B4-BE49-F238E27FC236}">
                <a16:creationId xmlns:a16="http://schemas.microsoft.com/office/drawing/2014/main" id="{EDBE06B8-5A0F-386F-5B34-DAE81119AE1C}"/>
              </a:ext>
            </a:extLst>
          </p:cNvPr>
          <p:cNvGraphicFramePr>
            <a:graphicFrameLocks/>
          </p:cNvGraphicFramePr>
          <p:nvPr>
            <p:extLst>
              <p:ext uri="{D42A27DB-BD31-4B8C-83A1-F6EECF244321}">
                <p14:modId xmlns:p14="http://schemas.microsoft.com/office/powerpoint/2010/main" val="2181148064"/>
              </p:ext>
            </p:extLst>
          </p:nvPr>
        </p:nvGraphicFramePr>
        <p:xfrm>
          <a:off x="9231128" y="1006631"/>
          <a:ext cx="3548577" cy="1583840"/>
        </p:xfrm>
        <a:graphic>
          <a:graphicData uri="http://schemas.openxmlformats.org/drawingml/2006/table">
            <a:tbl>
              <a:tblPr firstRow="1" bandRow="1">
                <a:tableStyleId>{7DF18680-E054-41AD-8BC1-D1AEF772440D}</a:tableStyleId>
              </a:tblPr>
              <a:tblGrid>
                <a:gridCol w="3548577">
                  <a:extLst>
                    <a:ext uri="{9D8B030D-6E8A-4147-A177-3AD203B41FA5}">
                      <a16:colId xmlns:a16="http://schemas.microsoft.com/office/drawing/2014/main" val="1754936512"/>
                    </a:ext>
                  </a:extLst>
                </a:gridCol>
              </a:tblGrid>
              <a:tr h="0">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400">
                          <a:solidFill>
                            <a:schemeClr val="bg1"/>
                          </a:solidFill>
                        </a:rPr>
                        <a:t>Hematopathology</a:t>
                      </a:r>
                    </a:p>
                  </a:txBody>
                  <a:tcPr/>
                </a:tc>
                <a:extLst>
                  <a:ext uri="{0D108BD9-81ED-4DB2-BD59-A6C34878D82A}">
                    <a16:rowId xmlns:a16="http://schemas.microsoft.com/office/drawing/2014/main" val="3996238351"/>
                  </a:ext>
                </a:extLst>
              </a:tr>
              <a:tr h="563320">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85060 +0854T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4085705308"/>
                  </a:ext>
                </a:extLst>
              </a:tr>
              <a:tr h="563320">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200" b="1" kern="1200">
                          <a:solidFill>
                            <a:schemeClr val="dk1"/>
                          </a:solidFill>
                          <a:effectLst/>
                        </a:rPr>
                        <a:t>85097 +0855T</a:t>
                      </a:r>
                      <a:endParaRPr lang="en-US" sz="2200" b="1" kern="1200">
                        <a:solidFill>
                          <a:schemeClr val="dk1"/>
                        </a:solidFill>
                        <a:effectLst/>
                        <a:latin typeface="+mn-lt"/>
                        <a:ea typeface="+mn-ea"/>
                        <a:cs typeface="+mn-cs"/>
                      </a:endParaRPr>
                    </a:p>
                  </a:txBody>
                  <a:tcPr/>
                </a:tc>
                <a:extLst>
                  <a:ext uri="{0D108BD9-81ED-4DB2-BD59-A6C34878D82A}">
                    <a16:rowId xmlns:a16="http://schemas.microsoft.com/office/drawing/2014/main" val="1349745108"/>
                  </a:ext>
                </a:extLst>
              </a:tr>
            </a:tbl>
          </a:graphicData>
        </a:graphic>
      </p:graphicFrame>
    </p:spTree>
    <p:extLst>
      <p:ext uri="{BB962C8B-B14F-4D97-AF65-F5344CB8AC3E}">
        <p14:creationId xmlns:p14="http://schemas.microsoft.com/office/powerpoint/2010/main" val="28334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E495-9E1B-4E63-BCDB-0B5D02B12224}"/>
              </a:ext>
            </a:extLst>
          </p:cNvPr>
          <p:cNvSpPr>
            <a:spLocks noGrp="1"/>
          </p:cNvSpPr>
          <p:nvPr>
            <p:ph type="title"/>
          </p:nvPr>
        </p:nvSpPr>
        <p:spPr/>
        <p:txBody>
          <a:bodyPr/>
          <a:lstStyle/>
          <a:p>
            <a:r>
              <a:rPr lang="en-US" sz="4000"/>
              <a:t>Digital Pathology Digitization Procedures</a:t>
            </a:r>
            <a:endParaRPr lang="en-US"/>
          </a:p>
        </p:txBody>
      </p:sp>
      <p:sp>
        <p:nvSpPr>
          <p:cNvPr id="3" name="Content Placeholder 2">
            <a:extLst>
              <a:ext uri="{FF2B5EF4-FFF2-40B4-BE49-F238E27FC236}">
                <a16:creationId xmlns:a16="http://schemas.microsoft.com/office/drawing/2014/main" id="{901E12D4-F6DB-4B0F-9B26-DFAE17A560D5}"/>
              </a:ext>
            </a:extLst>
          </p:cNvPr>
          <p:cNvSpPr>
            <a:spLocks noGrp="1"/>
          </p:cNvSpPr>
          <p:nvPr>
            <p:ph idx="1"/>
          </p:nvPr>
        </p:nvSpPr>
        <p:spPr>
          <a:xfrm>
            <a:off x="852807" y="1465739"/>
            <a:ext cx="13090030" cy="5654675"/>
          </a:xfrm>
        </p:spPr>
        <p:txBody>
          <a:bodyPr/>
          <a:lstStyle/>
          <a:p>
            <a:pPr marL="0" indent="0">
              <a:buNone/>
            </a:pPr>
            <a:r>
              <a:rPr lang="en-US" i="1"/>
              <a:t>Digital pathology is a dynamic, image-based environment that enables the acquisition, management, and interpretation of pathology information generated from digitized glass microscope slides. </a:t>
            </a:r>
          </a:p>
          <a:p>
            <a:pPr marL="0" indent="0">
              <a:buNone/>
            </a:pPr>
            <a:r>
              <a:rPr lang="en-US" i="1"/>
              <a:t>►Glass microscope slides are scanned by clinical staff, and captured  </a:t>
            </a:r>
            <a:r>
              <a:rPr lang="en-US" u="sng">
                <a:solidFill>
                  <a:schemeClr val="tx1"/>
                </a:solidFill>
                <a:highlight>
                  <a:srgbClr val="C0C0C0"/>
                </a:highlight>
              </a:rPr>
              <a:t>whole-slide</a:t>
            </a:r>
            <a:r>
              <a:rPr lang="en-US"/>
              <a:t> </a:t>
            </a:r>
            <a:r>
              <a:rPr lang="en-US" i="1"/>
              <a:t>images (either in real-time or stored in a computer server or cloud-based digital image archival and communication system) are used for digital examination for pathologic diagnosis distinct from direct visualization through a microscope. </a:t>
            </a:r>
            <a:r>
              <a:rPr lang="en-US" u="sng">
                <a:solidFill>
                  <a:schemeClr val="tx1"/>
                </a:solidFill>
                <a:highlight>
                  <a:srgbClr val="C0C0C0"/>
                </a:highlight>
              </a:rPr>
              <a:t>Static digital photographic and photomicrographic imaging or digital video streaming of any portion of a glass microscope slide on mobile smartphone and tablet devices does not constitute a digital pathology digitization procedure. </a:t>
            </a:r>
            <a:endParaRPr lang="en-US" i="1" u="sng">
              <a:solidFill>
                <a:schemeClr val="tx1"/>
              </a:solidFill>
              <a:highlight>
                <a:srgbClr val="C0C0C0"/>
              </a:highlight>
            </a:endParaRPr>
          </a:p>
        </p:txBody>
      </p:sp>
      <p:sp>
        <p:nvSpPr>
          <p:cNvPr id="4" name="Slide Number Placeholder 3">
            <a:extLst>
              <a:ext uri="{FF2B5EF4-FFF2-40B4-BE49-F238E27FC236}">
                <a16:creationId xmlns:a16="http://schemas.microsoft.com/office/drawing/2014/main" id="{742191B9-B058-4C74-8656-F75CCEDFE95F}"/>
              </a:ext>
            </a:extLst>
          </p:cNvPr>
          <p:cNvSpPr>
            <a:spLocks noGrp="1"/>
          </p:cNvSpPr>
          <p:nvPr>
            <p:ph type="sldNum" sz="quarter" idx="11"/>
          </p:nvPr>
        </p:nvSpPr>
        <p:spPr/>
        <p:txBody>
          <a:bodyPr/>
          <a:lstStyle/>
          <a:p>
            <a:pPr>
              <a:defRPr/>
            </a:pPr>
            <a:fld id="{DA334BCE-71BB-5C4B-ADF3-0990CAD694A9}" type="slidenum">
              <a:rPr lang="en-US" smtClean="0"/>
              <a:pPr>
                <a:defRPr/>
              </a:pPr>
              <a:t>22</a:t>
            </a:fld>
            <a:endParaRPr lang="en-US"/>
          </a:p>
        </p:txBody>
      </p:sp>
    </p:spTree>
    <p:extLst>
      <p:ext uri="{BB962C8B-B14F-4D97-AF65-F5344CB8AC3E}">
        <p14:creationId xmlns:p14="http://schemas.microsoft.com/office/powerpoint/2010/main" val="292492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E495-9E1B-4E63-BCDB-0B5D02B12224}"/>
              </a:ext>
            </a:extLst>
          </p:cNvPr>
          <p:cNvSpPr>
            <a:spLocks noGrp="1"/>
          </p:cNvSpPr>
          <p:nvPr>
            <p:ph type="title"/>
          </p:nvPr>
        </p:nvSpPr>
        <p:spPr/>
        <p:txBody>
          <a:bodyPr/>
          <a:lstStyle/>
          <a:p>
            <a:r>
              <a:rPr lang="en-US" sz="4000"/>
              <a:t>Digital Pathology Digitization Procedures</a:t>
            </a:r>
            <a:endParaRPr lang="en-US"/>
          </a:p>
        </p:txBody>
      </p:sp>
      <p:sp>
        <p:nvSpPr>
          <p:cNvPr id="3" name="Content Placeholder 2">
            <a:extLst>
              <a:ext uri="{FF2B5EF4-FFF2-40B4-BE49-F238E27FC236}">
                <a16:creationId xmlns:a16="http://schemas.microsoft.com/office/drawing/2014/main" id="{901E12D4-F6DB-4B0F-9B26-DFAE17A560D5}"/>
              </a:ext>
            </a:extLst>
          </p:cNvPr>
          <p:cNvSpPr>
            <a:spLocks noGrp="1"/>
          </p:cNvSpPr>
          <p:nvPr>
            <p:ph idx="1"/>
          </p:nvPr>
        </p:nvSpPr>
        <p:spPr>
          <a:xfrm>
            <a:off x="852807" y="1465739"/>
            <a:ext cx="13090030" cy="5654675"/>
          </a:xfrm>
        </p:spPr>
        <p:txBody>
          <a:bodyPr/>
          <a:lstStyle/>
          <a:p>
            <a:pPr marL="0" indent="0">
              <a:buNone/>
            </a:pPr>
            <a:r>
              <a:rPr lang="en-US" i="1"/>
              <a:t>Digitization of glass microscope slides enables remote examination by the pathologist and/or in conjunction with the use of artificial intelligence (AI) algorithms. Category III add-on codes 0751T-0763T</a:t>
            </a:r>
            <a:r>
              <a:rPr lang="en-US"/>
              <a:t>, </a:t>
            </a:r>
            <a:r>
              <a:rPr lang="en-US" u="sng">
                <a:solidFill>
                  <a:schemeClr val="tx1"/>
                </a:solidFill>
                <a:highlight>
                  <a:srgbClr val="C0C0C0"/>
                </a:highlight>
              </a:rPr>
              <a:t>0827T-0856T</a:t>
            </a:r>
            <a:r>
              <a:rPr lang="en-US"/>
              <a:t> </a:t>
            </a:r>
            <a:r>
              <a:rPr lang="en-US" i="1"/>
              <a:t>may be reported in addition to the appropriate Category I service code when the digitization procedure of glass microscope slides is performed and reported in conjunction with the Category I code for the primary service. </a:t>
            </a:r>
            <a:r>
              <a:rPr lang="en-US" u="sng">
                <a:solidFill>
                  <a:schemeClr val="tx1"/>
                </a:solidFill>
                <a:highlight>
                  <a:srgbClr val="C0C0C0"/>
                </a:highlight>
              </a:rPr>
              <a:t>Each Category III add-on code is reported as a one-to-one unit of service for each primary pathology service code</a:t>
            </a:r>
            <a:r>
              <a:rPr lang="en-US">
                <a:solidFill>
                  <a:schemeClr val="tx1"/>
                </a:solidFill>
              </a:rPr>
              <a:t>.◄</a:t>
            </a:r>
            <a:endParaRPr lang="en-US" i="1">
              <a:solidFill>
                <a:schemeClr val="tx1"/>
              </a:solidFill>
            </a:endParaRPr>
          </a:p>
          <a:p>
            <a:pPr marL="0" indent="0">
              <a:buNone/>
            </a:pPr>
            <a:endParaRPr lang="en-US"/>
          </a:p>
        </p:txBody>
      </p:sp>
      <p:sp>
        <p:nvSpPr>
          <p:cNvPr id="4" name="Slide Number Placeholder 3">
            <a:extLst>
              <a:ext uri="{FF2B5EF4-FFF2-40B4-BE49-F238E27FC236}">
                <a16:creationId xmlns:a16="http://schemas.microsoft.com/office/drawing/2014/main" id="{742191B9-B058-4C74-8656-F75CCEDFE95F}"/>
              </a:ext>
            </a:extLst>
          </p:cNvPr>
          <p:cNvSpPr>
            <a:spLocks noGrp="1"/>
          </p:cNvSpPr>
          <p:nvPr>
            <p:ph type="sldNum" sz="quarter" idx="11"/>
          </p:nvPr>
        </p:nvSpPr>
        <p:spPr/>
        <p:txBody>
          <a:bodyPr/>
          <a:lstStyle/>
          <a:p>
            <a:pPr>
              <a:defRPr/>
            </a:pPr>
            <a:fld id="{DA334BCE-71BB-5C4B-ADF3-0990CAD694A9}" type="slidenum">
              <a:rPr lang="en-US" smtClean="0"/>
              <a:pPr>
                <a:defRPr/>
              </a:pPr>
              <a:t>23</a:t>
            </a:fld>
            <a:endParaRPr lang="en-US"/>
          </a:p>
        </p:txBody>
      </p:sp>
    </p:spTree>
    <p:extLst>
      <p:ext uri="{BB962C8B-B14F-4D97-AF65-F5344CB8AC3E}">
        <p14:creationId xmlns:p14="http://schemas.microsoft.com/office/powerpoint/2010/main" val="55227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E495-9E1B-4E63-BCDB-0B5D02B12224}"/>
              </a:ext>
            </a:extLst>
          </p:cNvPr>
          <p:cNvSpPr>
            <a:spLocks noGrp="1"/>
          </p:cNvSpPr>
          <p:nvPr>
            <p:ph type="title"/>
          </p:nvPr>
        </p:nvSpPr>
        <p:spPr/>
        <p:txBody>
          <a:bodyPr/>
          <a:lstStyle/>
          <a:p>
            <a:r>
              <a:rPr lang="en-US" sz="4000"/>
              <a:t>Digital Pathology Digitization Procedures</a:t>
            </a:r>
            <a:endParaRPr lang="en-US"/>
          </a:p>
        </p:txBody>
      </p:sp>
      <p:sp>
        <p:nvSpPr>
          <p:cNvPr id="3" name="Content Placeholder 2">
            <a:extLst>
              <a:ext uri="{FF2B5EF4-FFF2-40B4-BE49-F238E27FC236}">
                <a16:creationId xmlns:a16="http://schemas.microsoft.com/office/drawing/2014/main" id="{901E12D4-F6DB-4B0F-9B26-DFAE17A560D5}"/>
              </a:ext>
            </a:extLst>
          </p:cNvPr>
          <p:cNvSpPr>
            <a:spLocks noGrp="1"/>
          </p:cNvSpPr>
          <p:nvPr>
            <p:ph idx="1"/>
          </p:nvPr>
        </p:nvSpPr>
        <p:spPr/>
        <p:txBody>
          <a:bodyPr/>
          <a:lstStyle/>
          <a:p>
            <a:pPr marL="328295" indent="-328295"/>
            <a:r>
              <a:rPr lang="en-US" sz="2600">
                <a:ea typeface="ヒラギノ角ゴ Pro W3"/>
              </a:rPr>
              <a:t>June 30, 2023:  Released to the AMA website</a:t>
            </a:r>
            <a:endParaRPr lang="en-US">
              <a:ea typeface="ヒラギノ角ゴ Pro W3"/>
            </a:endParaRPr>
          </a:p>
          <a:p>
            <a:pPr marL="328295" indent="-328295"/>
            <a:r>
              <a:rPr lang="en-US" sz="2600">
                <a:ea typeface="ヒラギノ角ゴ Pro W3"/>
              </a:rPr>
              <a:t>July 2023 - December 2023: Implementation Period</a:t>
            </a:r>
          </a:p>
          <a:p>
            <a:pPr marL="328295" indent="-328295"/>
            <a:r>
              <a:rPr lang="en-US" sz="2600">
                <a:ea typeface="ヒラギノ角ゴ Pro W3"/>
              </a:rPr>
              <a:t>Effective Date: January 1, 2024</a:t>
            </a:r>
          </a:p>
          <a:p>
            <a:pPr marL="0" indent="0">
              <a:buNone/>
            </a:pP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742191B9-B058-4C74-8656-F75CCEDFE95F}"/>
              </a:ext>
            </a:extLst>
          </p:cNvPr>
          <p:cNvSpPr>
            <a:spLocks noGrp="1"/>
          </p:cNvSpPr>
          <p:nvPr>
            <p:ph type="sldNum" sz="quarter" idx="11"/>
          </p:nvPr>
        </p:nvSpPr>
        <p:spPr/>
        <p:txBody>
          <a:bodyPr/>
          <a:lstStyle/>
          <a:p>
            <a:pPr>
              <a:defRPr/>
            </a:pPr>
            <a:fld id="{DA334BCE-71BB-5C4B-ADF3-0990CAD694A9}" type="slidenum">
              <a:rPr lang="en-US" smtClean="0"/>
              <a:pPr>
                <a:defRPr/>
              </a:pPr>
              <a:t>24</a:t>
            </a:fld>
            <a:endParaRPr lang="en-US"/>
          </a:p>
        </p:txBody>
      </p:sp>
    </p:spTree>
    <p:extLst>
      <p:ext uri="{BB962C8B-B14F-4D97-AF65-F5344CB8AC3E}">
        <p14:creationId xmlns:p14="http://schemas.microsoft.com/office/powerpoint/2010/main" val="232665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ea typeface="ヒラギノ角ゴ Pro W3"/>
              </a:rPr>
              <a:t>Final 2024</a:t>
            </a:r>
            <a:r>
              <a:rPr lang="en-US" b="1">
                <a:ea typeface="ヒラギノ角ゴ Pro W3"/>
              </a:rPr>
              <a:t> Medicare Quality Payment Program Requirements</a:t>
            </a:r>
            <a:endParaRPr lang="en-US">
              <a:ea typeface="ヒラギノ角ゴ Pro W3"/>
            </a:endParaRPr>
          </a:p>
        </p:txBody>
      </p:sp>
      <p:sp>
        <p:nvSpPr>
          <p:cNvPr id="2" name="Slide Number Placeholder 1"/>
          <p:cNvSpPr>
            <a:spLocks noGrp="1"/>
          </p:cNvSpPr>
          <p:nvPr>
            <p:ph type="sldNum" sz="quarter" idx="11"/>
          </p:nvPr>
        </p:nvSpPr>
        <p:spPr/>
        <p:txBody>
          <a:bodyPr/>
          <a:lstStyle/>
          <a:p>
            <a:pPr>
              <a:defRPr/>
            </a:pPr>
            <a:fld id="{E862FEE7-BCA7-4CE3-8B22-E4454A3F695E}" type="slidenum">
              <a:rPr lang="en-US">
                <a:latin typeface="Arial"/>
              </a:rPr>
              <a:pPr>
                <a:defRPr/>
              </a:pPr>
              <a:t>25</a:t>
            </a:fld>
            <a:endParaRPr lang="en-US">
              <a:latin typeface="Arial"/>
            </a:endParaRPr>
          </a:p>
        </p:txBody>
      </p:sp>
    </p:spTree>
    <p:extLst>
      <p:ext uri="{BB962C8B-B14F-4D97-AF65-F5344CB8AC3E}">
        <p14:creationId xmlns:p14="http://schemas.microsoft.com/office/powerpoint/2010/main" val="130916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Payment Program Pathways</a:t>
            </a:r>
          </a:p>
        </p:txBody>
      </p:sp>
      <p:sp>
        <p:nvSpPr>
          <p:cNvPr id="3" name="Content Placeholder 2"/>
          <p:cNvSpPr>
            <a:spLocks noGrp="1"/>
          </p:cNvSpPr>
          <p:nvPr>
            <p:ph idx="1"/>
          </p:nvPr>
        </p:nvSpPr>
        <p:spPr>
          <a:xfrm>
            <a:off x="870444" y="1188720"/>
            <a:ext cx="12640348" cy="792163"/>
          </a:xfrm>
          <a:solidFill>
            <a:schemeClr val="bg1"/>
          </a:solidFill>
        </p:spPr>
        <p:txBody>
          <a:bodyPr/>
          <a:lstStyle/>
          <a:p>
            <a:pPr marL="0" indent="0">
              <a:buNone/>
            </a:pPr>
            <a:r>
              <a:rPr lang="en-US" sz="1920"/>
              <a:t>The Quality Payment Program is increasingly complex and pathology practices need to make strategic decisions on how to participate in it:</a:t>
            </a:r>
          </a:p>
          <a:p>
            <a:pPr marL="609433" lvl="1" indent="-357155" defTabSz="583081">
              <a:defRPr/>
            </a:pPr>
            <a:endParaRPr lang="en-US" sz="1920">
              <a:ea typeface="ＭＳ Ｐゴシック"/>
              <a:cs typeface="Century Gothic" pitchFamily="34" charset="0"/>
            </a:endParaRPr>
          </a:p>
        </p:txBody>
      </p:sp>
      <p:sp>
        <p:nvSpPr>
          <p:cNvPr id="5" name="Slide Number Placeholder 4"/>
          <p:cNvSpPr>
            <a:spLocks noGrp="1"/>
          </p:cNvSpPr>
          <p:nvPr>
            <p:ph type="sldNum" sz="quarter" idx="11"/>
          </p:nvPr>
        </p:nvSpPr>
        <p:spPr/>
        <p:txBody>
          <a:bodyPr/>
          <a:lstStyle/>
          <a:p>
            <a:pPr>
              <a:defRPr/>
            </a:pPr>
            <a:fld id="{DA334BCE-71BB-5C4B-ADF3-0990CAD694A9}" type="slidenum">
              <a:rPr lang="en-US">
                <a:solidFill>
                  <a:srgbClr val="000000">
                    <a:tint val="75000"/>
                  </a:srgbClr>
                </a:solidFill>
                <a:latin typeface="Arial"/>
              </a:rPr>
              <a:pPr>
                <a:defRPr/>
              </a:pPr>
              <a:t>26</a:t>
            </a:fld>
            <a:endParaRPr lang="en-US">
              <a:solidFill>
                <a:srgbClr val="000000">
                  <a:tint val="75000"/>
                </a:srgbClr>
              </a:solidFill>
              <a:latin typeface="Arial"/>
            </a:endParaRPr>
          </a:p>
        </p:txBody>
      </p:sp>
      <p:sp>
        <p:nvSpPr>
          <p:cNvPr id="6" name="Oval 5">
            <a:extLst>
              <a:ext uri="{FF2B5EF4-FFF2-40B4-BE49-F238E27FC236}">
                <a16:creationId xmlns:a16="http://schemas.microsoft.com/office/drawing/2014/main" id="{2A969170-5D7E-FD2E-C8C8-AB9D298D6BDD}"/>
              </a:ext>
            </a:extLst>
          </p:cNvPr>
          <p:cNvSpPr/>
          <p:nvPr/>
        </p:nvSpPr>
        <p:spPr>
          <a:xfrm>
            <a:off x="5029200" y="1737360"/>
            <a:ext cx="3840480" cy="16459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cxnSp>
        <p:nvCxnSpPr>
          <p:cNvPr id="8" name="Straight Connector 7">
            <a:extLst>
              <a:ext uri="{FF2B5EF4-FFF2-40B4-BE49-F238E27FC236}">
                <a16:creationId xmlns:a16="http://schemas.microsoft.com/office/drawing/2014/main" id="{5F5AC777-66F1-014A-2A96-B39084BB203A}"/>
              </a:ext>
            </a:extLst>
          </p:cNvPr>
          <p:cNvCxnSpPr>
            <a:cxnSpLocks/>
            <a:stCxn id="6" idx="4"/>
          </p:cNvCxnSpPr>
          <p:nvPr/>
        </p:nvCxnSpPr>
        <p:spPr>
          <a:xfrm>
            <a:off x="6949440" y="338328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F0F74E8-1C7D-DEEF-10AC-CD9C80F5FCEE}"/>
              </a:ext>
            </a:extLst>
          </p:cNvPr>
          <p:cNvCxnSpPr/>
          <p:nvPr/>
        </p:nvCxnSpPr>
        <p:spPr>
          <a:xfrm>
            <a:off x="3429000" y="3931920"/>
            <a:ext cx="7040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309A149-180D-D0B5-52BB-E9396CEED711}"/>
              </a:ext>
            </a:extLst>
          </p:cNvPr>
          <p:cNvCxnSpPr>
            <a:cxnSpLocks/>
          </p:cNvCxnSpPr>
          <p:nvPr/>
        </p:nvCxnSpPr>
        <p:spPr>
          <a:xfrm>
            <a:off x="3429000" y="393192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969118C-0494-5289-F8F9-CE4A52337435}"/>
              </a:ext>
            </a:extLst>
          </p:cNvPr>
          <p:cNvCxnSpPr/>
          <p:nvPr/>
        </p:nvCxnSpPr>
        <p:spPr>
          <a:xfrm>
            <a:off x="10456817" y="3931920"/>
            <a:ext cx="0" cy="54864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A21AE368-1006-CE0E-EF0A-E6F3E6F167E0}"/>
              </a:ext>
            </a:extLst>
          </p:cNvPr>
          <p:cNvSpPr/>
          <p:nvPr/>
        </p:nvSpPr>
        <p:spPr>
          <a:xfrm>
            <a:off x="1828800" y="4480561"/>
            <a:ext cx="3383280" cy="100584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15" name="Rectangle: Rounded Corners 14">
            <a:extLst>
              <a:ext uri="{FF2B5EF4-FFF2-40B4-BE49-F238E27FC236}">
                <a16:creationId xmlns:a16="http://schemas.microsoft.com/office/drawing/2014/main" id="{60ABDC8E-0BC2-CB55-0DDC-ABE7B2450048}"/>
              </a:ext>
            </a:extLst>
          </p:cNvPr>
          <p:cNvSpPr/>
          <p:nvPr/>
        </p:nvSpPr>
        <p:spPr>
          <a:xfrm>
            <a:off x="8765177" y="4480561"/>
            <a:ext cx="3383280" cy="100584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cxnSp>
        <p:nvCxnSpPr>
          <p:cNvPr id="16" name="Straight Connector 15">
            <a:extLst>
              <a:ext uri="{FF2B5EF4-FFF2-40B4-BE49-F238E27FC236}">
                <a16:creationId xmlns:a16="http://schemas.microsoft.com/office/drawing/2014/main" id="{F218480D-7173-BE60-9AB5-D6CD54B0489E}"/>
              </a:ext>
            </a:extLst>
          </p:cNvPr>
          <p:cNvCxnSpPr>
            <a:cxnSpLocks/>
          </p:cNvCxnSpPr>
          <p:nvPr/>
        </p:nvCxnSpPr>
        <p:spPr>
          <a:xfrm>
            <a:off x="3455125" y="548640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5511701-B899-4972-5253-F37FF7DF5DE0}"/>
              </a:ext>
            </a:extLst>
          </p:cNvPr>
          <p:cNvCxnSpPr>
            <a:cxnSpLocks/>
          </p:cNvCxnSpPr>
          <p:nvPr/>
        </p:nvCxnSpPr>
        <p:spPr>
          <a:xfrm>
            <a:off x="1463040" y="6035040"/>
            <a:ext cx="64482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9DD2B5A-8C15-620A-ADCE-A22CC07FE80F}"/>
              </a:ext>
            </a:extLst>
          </p:cNvPr>
          <p:cNvCxnSpPr>
            <a:cxnSpLocks/>
          </p:cNvCxnSpPr>
          <p:nvPr/>
        </p:nvCxnSpPr>
        <p:spPr>
          <a:xfrm>
            <a:off x="1489165" y="603504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92A0B9D-D484-CFD7-2CC0-A97C91978E3D}"/>
              </a:ext>
            </a:extLst>
          </p:cNvPr>
          <p:cNvCxnSpPr>
            <a:cxnSpLocks/>
          </p:cNvCxnSpPr>
          <p:nvPr/>
        </p:nvCxnSpPr>
        <p:spPr>
          <a:xfrm>
            <a:off x="4687182" y="603504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55197F7-8DD6-0ED5-661F-10C915E6A5B4}"/>
              </a:ext>
            </a:extLst>
          </p:cNvPr>
          <p:cNvCxnSpPr>
            <a:cxnSpLocks/>
          </p:cNvCxnSpPr>
          <p:nvPr/>
        </p:nvCxnSpPr>
        <p:spPr>
          <a:xfrm>
            <a:off x="7911324" y="6043051"/>
            <a:ext cx="0" cy="54864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3F1503AD-1B95-461E-14F8-EDBC62B510B4}"/>
              </a:ext>
            </a:extLst>
          </p:cNvPr>
          <p:cNvSpPr/>
          <p:nvPr/>
        </p:nvSpPr>
        <p:spPr>
          <a:xfrm>
            <a:off x="548641" y="6591691"/>
            <a:ext cx="2103116" cy="792161"/>
          </a:xfrm>
          <a:prstGeom prst="round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25" name="Rectangle: Rounded Corners 24">
            <a:extLst>
              <a:ext uri="{FF2B5EF4-FFF2-40B4-BE49-F238E27FC236}">
                <a16:creationId xmlns:a16="http://schemas.microsoft.com/office/drawing/2014/main" id="{FD024898-E281-007A-A984-E93C8E13F969}"/>
              </a:ext>
            </a:extLst>
          </p:cNvPr>
          <p:cNvSpPr/>
          <p:nvPr/>
        </p:nvSpPr>
        <p:spPr>
          <a:xfrm>
            <a:off x="3635624" y="6591691"/>
            <a:ext cx="2103116" cy="792161"/>
          </a:xfrm>
          <a:prstGeom prst="round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26" name="Rectangle: Rounded Corners 25">
            <a:extLst>
              <a:ext uri="{FF2B5EF4-FFF2-40B4-BE49-F238E27FC236}">
                <a16:creationId xmlns:a16="http://schemas.microsoft.com/office/drawing/2014/main" id="{1DBEADF0-9E70-60E5-5E88-F8E1D670A138}"/>
              </a:ext>
            </a:extLst>
          </p:cNvPr>
          <p:cNvSpPr/>
          <p:nvPr/>
        </p:nvSpPr>
        <p:spPr>
          <a:xfrm>
            <a:off x="6859766" y="6591691"/>
            <a:ext cx="2103116" cy="792161"/>
          </a:xfrm>
          <a:prstGeom prst="round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27" name="TextBox 26">
            <a:extLst>
              <a:ext uri="{FF2B5EF4-FFF2-40B4-BE49-F238E27FC236}">
                <a16:creationId xmlns:a16="http://schemas.microsoft.com/office/drawing/2014/main" id="{D1CE3E6D-525D-9821-6FC4-B91F3BABAB2F}"/>
              </a:ext>
            </a:extLst>
          </p:cNvPr>
          <p:cNvSpPr txBox="1"/>
          <p:nvPr/>
        </p:nvSpPr>
        <p:spPr>
          <a:xfrm>
            <a:off x="5486400" y="2133442"/>
            <a:ext cx="3017520" cy="757130"/>
          </a:xfrm>
          <a:prstGeom prst="rect">
            <a:avLst/>
          </a:prstGeom>
          <a:noFill/>
        </p:spPr>
        <p:txBody>
          <a:bodyPr wrap="square" rtlCol="0">
            <a:spAutoFit/>
          </a:bodyPr>
          <a:lstStyle/>
          <a:p>
            <a:pPr algn="ctr"/>
            <a:r>
              <a:rPr lang="en-US" sz="4320" b="1">
                <a:solidFill>
                  <a:srgbClr val="595959"/>
                </a:solidFill>
              </a:rPr>
              <a:t>QPP</a:t>
            </a:r>
          </a:p>
        </p:txBody>
      </p:sp>
      <p:sp>
        <p:nvSpPr>
          <p:cNvPr id="28" name="TextBox 27">
            <a:extLst>
              <a:ext uri="{FF2B5EF4-FFF2-40B4-BE49-F238E27FC236}">
                <a16:creationId xmlns:a16="http://schemas.microsoft.com/office/drawing/2014/main" id="{F8A66FD1-879F-B53C-1676-073D3B6DBA84}"/>
              </a:ext>
            </a:extLst>
          </p:cNvPr>
          <p:cNvSpPr txBox="1"/>
          <p:nvPr/>
        </p:nvSpPr>
        <p:spPr>
          <a:xfrm>
            <a:off x="1946365" y="4601330"/>
            <a:ext cx="3017520" cy="757130"/>
          </a:xfrm>
          <a:prstGeom prst="rect">
            <a:avLst/>
          </a:prstGeom>
          <a:noFill/>
        </p:spPr>
        <p:txBody>
          <a:bodyPr wrap="square" rtlCol="0">
            <a:spAutoFit/>
          </a:bodyPr>
          <a:lstStyle/>
          <a:p>
            <a:pPr algn="ctr"/>
            <a:r>
              <a:rPr lang="en-US" sz="4320" b="1">
                <a:solidFill>
                  <a:schemeClr val="bg1">
                    <a:lumMod val="95000"/>
                  </a:schemeClr>
                </a:solidFill>
              </a:rPr>
              <a:t>MIPS</a:t>
            </a:r>
          </a:p>
        </p:txBody>
      </p:sp>
      <p:sp>
        <p:nvSpPr>
          <p:cNvPr id="29" name="TextBox 28">
            <a:extLst>
              <a:ext uri="{FF2B5EF4-FFF2-40B4-BE49-F238E27FC236}">
                <a16:creationId xmlns:a16="http://schemas.microsoft.com/office/drawing/2014/main" id="{27A8C8BD-37F8-76FE-CD0D-1E78E651E430}"/>
              </a:ext>
            </a:extLst>
          </p:cNvPr>
          <p:cNvSpPr txBox="1"/>
          <p:nvPr/>
        </p:nvSpPr>
        <p:spPr>
          <a:xfrm>
            <a:off x="8948057" y="4601330"/>
            <a:ext cx="3017520" cy="757130"/>
          </a:xfrm>
          <a:prstGeom prst="rect">
            <a:avLst/>
          </a:prstGeom>
          <a:noFill/>
        </p:spPr>
        <p:txBody>
          <a:bodyPr wrap="square" rtlCol="0">
            <a:spAutoFit/>
          </a:bodyPr>
          <a:lstStyle/>
          <a:p>
            <a:pPr algn="ctr"/>
            <a:r>
              <a:rPr lang="en-US" sz="4320" b="1">
                <a:solidFill>
                  <a:schemeClr val="bg1">
                    <a:lumMod val="95000"/>
                  </a:schemeClr>
                </a:solidFill>
              </a:rPr>
              <a:t>APMs</a:t>
            </a:r>
          </a:p>
        </p:txBody>
      </p:sp>
      <p:sp>
        <p:nvSpPr>
          <p:cNvPr id="30" name="TextBox 29">
            <a:extLst>
              <a:ext uri="{FF2B5EF4-FFF2-40B4-BE49-F238E27FC236}">
                <a16:creationId xmlns:a16="http://schemas.microsoft.com/office/drawing/2014/main" id="{E6109C86-52E5-26DD-6E70-65AD10A05ECD}"/>
              </a:ext>
            </a:extLst>
          </p:cNvPr>
          <p:cNvSpPr txBox="1"/>
          <p:nvPr/>
        </p:nvSpPr>
        <p:spPr>
          <a:xfrm>
            <a:off x="640080" y="6583680"/>
            <a:ext cx="1874518" cy="904863"/>
          </a:xfrm>
          <a:prstGeom prst="rect">
            <a:avLst/>
          </a:prstGeom>
          <a:noFill/>
        </p:spPr>
        <p:txBody>
          <a:bodyPr wrap="square" rtlCol="0">
            <a:spAutoFit/>
          </a:bodyPr>
          <a:lstStyle/>
          <a:p>
            <a:pPr algn="ctr"/>
            <a:r>
              <a:rPr lang="en-US" sz="2640" b="1">
                <a:solidFill>
                  <a:srgbClr val="595959"/>
                </a:solidFill>
              </a:rPr>
              <a:t>Traditional MIPS</a:t>
            </a:r>
          </a:p>
        </p:txBody>
      </p:sp>
      <p:sp>
        <p:nvSpPr>
          <p:cNvPr id="31" name="TextBox 30">
            <a:extLst>
              <a:ext uri="{FF2B5EF4-FFF2-40B4-BE49-F238E27FC236}">
                <a16:creationId xmlns:a16="http://schemas.microsoft.com/office/drawing/2014/main" id="{1A536A5E-B032-F010-946F-E065A2791136}"/>
              </a:ext>
            </a:extLst>
          </p:cNvPr>
          <p:cNvSpPr txBox="1"/>
          <p:nvPr/>
        </p:nvSpPr>
        <p:spPr>
          <a:xfrm>
            <a:off x="3683015" y="6588822"/>
            <a:ext cx="2030635" cy="904863"/>
          </a:xfrm>
          <a:prstGeom prst="rect">
            <a:avLst/>
          </a:prstGeom>
          <a:noFill/>
        </p:spPr>
        <p:txBody>
          <a:bodyPr wrap="square" rtlCol="0">
            <a:spAutoFit/>
          </a:bodyPr>
          <a:lstStyle/>
          <a:p>
            <a:pPr algn="ctr"/>
            <a:r>
              <a:rPr lang="en-US" sz="2640" b="1">
                <a:solidFill>
                  <a:srgbClr val="595959"/>
                </a:solidFill>
              </a:rPr>
              <a:t>MIPS Value Pathways</a:t>
            </a:r>
          </a:p>
        </p:txBody>
      </p:sp>
      <p:sp>
        <p:nvSpPr>
          <p:cNvPr id="32" name="TextBox 31">
            <a:extLst>
              <a:ext uri="{FF2B5EF4-FFF2-40B4-BE49-F238E27FC236}">
                <a16:creationId xmlns:a16="http://schemas.microsoft.com/office/drawing/2014/main" id="{FDB45436-3C0F-2D8C-23B7-3E9551F8FB33}"/>
              </a:ext>
            </a:extLst>
          </p:cNvPr>
          <p:cNvSpPr txBox="1"/>
          <p:nvPr/>
        </p:nvSpPr>
        <p:spPr>
          <a:xfrm>
            <a:off x="6949440" y="6590992"/>
            <a:ext cx="1874518" cy="904863"/>
          </a:xfrm>
          <a:prstGeom prst="rect">
            <a:avLst/>
          </a:prstGeom>
          <a:noFill/>
        </p:spPr>
        <p:txBody>
          <a:bodyPr wrap="square" rtlCol="0">
            <a:spAutoFit/>
          </a:bodyPr>
          <a:lstStyle/>
          <a:p>
            <a:pPr algn="ctr"/>
            <a:r>
              <a:rPr lang="en-US" sz="2640" b="1">
                <a:solidFill>
                  <a:srgbClr val="595959"/>
                </a:solidFill>
              </a:rPr>
              <a:t>MIPS APMs</a:t>
            </a:r>
          </a:p>
        </p:txBody>
      </p:sp>
      <p:sp>
        <p:nvSpPr>
          <p:cNvPr id="33" name="Arrow: Curved Up 32">
            <a:extLst>
              <a:ext uri="{FF2B5EF4-FFF2-40B4-BE49-F238E27FC236}">
                <a16:creationId xmlns:a16="http://schemas.microsoft.com/office/drawing/2014/main" id="{56031F97-D483-D88C-5F48-D49BA071805A}"/>
              </a:ext>
            </a:extLst>
          </p:cNvPr>
          <p:cNvSpPr/>
          <p:nvPr/>
        </p:nvSpPr>
        <p:spPr>
          <a:xfrm>
            <a:off x="1946366" y="7437437"/>
            <a:ext cx="2442755" cy="470477"/>
          </a:xfrm>
          <a:prstGeom prst="curved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solidFill>
                <a:schemeClr val="tx1"/>
              </a:solidFill>
            </a:endParaRPr>
          </a:p>
        </p:txBody>
      </p:sp>
      <p:sp>
        <p:nvSpPr>
          <p:cNvPr id="34" name="Arrow: Curved Up 33">
            <a:extLst>
              <a:ext uri="{FF2B5EF4-FFF2-40B4-BE49-F238E27FC236}">
                <a16:creationId xmlns:a16="http://schemas.microsoft.com/office/drawing/2014/main" id="{41CF5606-B54D-1DAA-4DAB-55DC1AF315A5}"/>
              </a:ext>
            </a:extLst>
          </p:cNvPr>
          <p:cNvSpPr/>
          <p:nvPr/>
        </p:nvSpPr>
        <p:spPr>
          <a:xfrm>
            <a:off x="5194384" y="7437437"/>
            <a:ext cx="2442755" cy="470477"/>
          </a:xfrm>
          <a:prstGeom prst="curved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solidFill>
                <a:schemeClr val="tx1"/>
              </a:solidFill>
            </a:endParaRPr>
          </a:p>
        </p:txBody>
      </p:sp>
      <p:sp>
        <p:nvSpPr>
          <p:cNvPr id="35" name="TextBox 34">
            <a:extLst>
              <a:ext uri="{FF2B5EF4-FFF2-40B4-BE49-F238E27FC236}">
                <a16:creationId xmlns:a16="http://schemas.microsoft.com/office/drawing/2014/main" id="{D6E07983-C5DD-D302-6114-55972DA7E577}"/>
              </a:ext>
            </a:extLst>
          </p:cNvPr>
          <p:cNvSpPr txBox="1"/>
          <p:nvPr/>
        </p:nvSpPr>
        <p:spPr>
          <a:xfrm>
            <a:off x="9440451" y="6473236"/>
            <a:ext cx="4188397" cy="1569660"/>
          </a:xfrm>
          <a:prstGeom prst="rect">
            <a:avLst/>
          </a:prstGeom>
          <a:noFill/>
        </p:spPr>
        <p:txBody>
          <a:bodyPr wrap="square" lIns="91440" tIns="45720" rIns="91440" bIns="45720" rtlCol="0" anchor="t">
            <a:spAutoFit/>
          </a:bodyPr>
          <a:lstStyle/>
          <a:p>
            <a:r>
              <a:rPr lang="en-US" sz="2400" b="1">
                <a:solidFill>
                  <a:srgbClr val="595959"/>
                </a:solidFill>
                <a:latin typeface="Arial"/>
              </a:rPr>
              <a:t>MIPS Value Pathways (MVPs) are new in 2023 and do not include pathologists in 2023 or 2024</a:t>
            </a:r>
          </a:p>
        </p:txBody>
      </p:sp>
    </p:spTree>
    <p:extLst>
      <p:ext uri="{BB962C8B-B14F-4D97-AF65-F5344CB8AC3E}">
        <p14:creationId xmlns:p14="http://schemas.microsoft.com/office/powerpoint/2010/main" val="86471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5AE717D5-EAFF-9115-A97C-3F7385202CEF}"/>
              </a:ext>
            </a:extLst>
          </p:cNvPr>
          <p:cNvSpPr/>
          <p:nvPr/>
        </p:nvSpPr>
        <p:spPr>
          <a:xfrm>
            <a:off x="548640" y="3200400"/>
            <a:ext cx="12962153" cy="1188720"/>
          </a:xfrm>
          <a:prstGeom prst="rightArrow">
            <a:avLst/>
          </a:prstGeom>
          <a:gradFill flip="none" rotWithShape="1">
            <a:gsLst>
              <a:gs pos="0">
                <a:schemeClr val="tx2"/>
              </a:gs>
              <a:gs pos="100000">
                <a:schemeClr val="tx2">
                  <a:lumMod val="20000"/>
                  <a:lumOff val="80000"/>
                </a:scheme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4" name="Rectangle 3">
            <a:extLst>
              <a:ext uri="{FF2B5EF4-FFF2-40B4-BE49-F238E27FC236}">
                <a16:creationId xmlns:a16="http://schemas.microsoft.com/office/drawing/2014/main" id="{FAF2C66B-2B66-4A6C-AA10-7110042E9E47}"/>
              </a:ext>
            </a:extLst>
          </p:cNvPr>
          <p:cNvSpPr/>
          <p:nvPr/>
        </p:nvSpPr>
        <p:spPr>
          <a:xfrm>
            <a:off x="1216366" y="1907483"/>
            <a:ext cx="3266322" cy="988828"/>
          </a:xfrm>
          <a:prstGeom prst="rect">
            <a:avLst/>
          </a:prstGeom>
          <a:ln>
            <a:noFill/>
          </a:ln>
        </p:spPr>
        <p:style>
          <a:lnRef idx="2">
            <a:schemeClr val="accent1"/>
          </a:lnRef>
          <a:fillRef idx="1">
            <a:schemeClr val="lt1"/>
          </a:fillRef>
          <a:effectRef idx="0">
            <a:schemeClr val="accent1"/>
          </a:effectRef>
          <a:fontRef idx="minor">
            <a:schemeClr val="dk1"/>
          </a:fontRef>
        </p:style>
        <p:txBody>
          <a:bodyPr lIns="130622" tIns="65311" rIns="130622" bIns="65311" rtlCol="0" anchor="ctr"/>
          <a:lstStyle/>
          <a:p>
            <a:pPr algn="ctr" defTabSz="652436" fontAlgn="base">
              <a:spcBef>
                <a:spcPct val="0"/>
              </a:spcBef>
              <a:spcAft>
                <a:spcPct val="0"/>
              </a:spcAft>
            </a:pPr>
            <a:endParaRPr lang="en-US" sz="1800">
              <a:solidFill>
                <a:srgbClr val="000000"/>
              </a:solidFill>
              <a:latin typeface="Arial"/>
            </a:endParaRPr>
          </a:p>
        </p:txBody>
      </p:sp>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lstStyle/>
          <a:p>
            <a:r>
              <a:rPr lang="en-US">
                <a:solidFill>
                  <a:srgbClr val="009ABF"/>
                </a:solidFill>
                <a:latin typeface="+mj-lt"/>
              </a:rPr>
              <a:t>We Are In Year 8 of MIPS Implementation</a:t>
            </a:r>
          </a:p>
        </p:txBody>
      </p:sp>
      <p:sp>
        <p:nvSpPr>
          <p:cNvPr id="3" name="Slide Number Placeholder 2"/>
          <p:cNvSpPr>
            <a:spLocks noGrp="1"/>
          </p:cNvSpPr>
          <p:nvPr>
            <p:ph type="sldNum" sz="quarter" idx="11"/>
          </p:nvPr>
        </p:nvSpPr>
        <p:spPr/>
        <p:txBody>
          <a:bodyPr/>
          <a:lstStyle/>
          <a:p>
            <a:pPr>
              <a:defRPr/>
            </a:pPr>
            <a:fld id="{3DE41FBF-2C29-494E-A723-8155E0D7A271}" type="slidenum">
              <a:rPr lang="en-US">
                <a:solidFill>
                  <a:srgbClr val="000000">
                    <a:tint val="75000"/>
                  </a:srgbClr>
                </a:solidFill>
                <a:latin typeface="Arial"/>
              </a:rPr>
              <a:pPr>
                <a:defRPr/>
              </a:pPr>
              <a:t>27</a:t>
            </a:fld>
            <a:endParaRPr lang="en-US">
              <a:solidFill>
                <a:srgbClr val="000000">
                  <a:tint val="75000"/>
                </a:srgbClr>
              </a:solidFill>
              <a:latin typeface="Arial"/>
            </a:endParaRPr>
          </a:p>
        </p:txBody>
      </p:sp>
      <p:sp>
        <p:nvSpPr>
          <p:cNvPr id="6" name="Title 1"/>
          <p:cNvSpPr txBox="1">
            <a:spLocks/>
          </p:cNvSpPr>
          <p:nvPr/>
        </p:nvSpPr>
        <p:spPr bwMode="auto">
          <a:xfrm>
            <a:off x="1216366" y="1605569"/>
            <a:ext cx="3915942" cy="3271231"/>
          </a:xfrm>
          <a:prstGeom prst="rect">
            <a:avLst/>
          </a:prstGeom>
          <a:extLst>
            <a:ext uri="{FAA26D3D-D897-4be2-8F04-BA451C77F1D7}">
              <ma14:placeholderFlag xmlns:ma14="http://schemas.microsoft.com/office/mac/drawingml/2011/main" xmlns="" val="1"/>
            </a:ext>
          </a:extLst>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3300" kern="1200">
                <a:solidFill>
                  <a:schemeClr val="dk1"/>
                </a:solidFill>
                <a:latin typeface="+mn-lt"/>
                <a:ea typeface="+mn-ea"/>
                <a:cs typeface="+mn-cs"/>
              </a:defRPr>
            </a:lvl1pPr>
            <a:lvl2pPr algn="l" defTabSz="457200" rtl="0" eaLnBrk="1" fontAlgn="base" hangingPunct="1">
              <a:spcBef>
                <a:spcPct val="0"/>
              </a:spcBef>
              <a:spcAft>
                <a:spcPct val="0"/>
              </a:spcAft>
              <a:defRPr sz="3300">
                <a:solidFill>
                  <a:schemeClr val="dk1"/>
                </a:solidFill>
                <a:latin typeface="+mn-lt"/>
                <a:ea typeface="+mn-ea"/>
                <a:cs typeface="+mn-cs"/>
              </a:defRPr>
            </a:lvl2pPr>
            <a:lvl3pPr algn="l" defTabSz="457200" rtl="0" eaLnBrk="1" fontAlgn="base" hangingPunct="1">
              <a:spcBef>
                <a:spcPct val="0"/>
              </a:spcBef>
              <a:spcAft>
                <a:spcPct val="0"/>
              </a:spcAft>
              <a:defRPr sz="3300">
                <a:solidFill>
                  <a:schemeClr val="dk1"/>
                </a:solidFill>
                <a:latin typeface="+mn-lt"/>
                <a:ea typeface="+mn-ea"/>
                <a:cs typeface="+mn-cs"/>
              </a:defRPr>
            </a:lvl3pPr>
            <a:lvl4pPr algn="l" defTabSz="457200" rtl="0" eaLnBrk="1" fontAlgn="base" hangingPunct="1">
              <a:spcBef>
                <a:spcPct val="0"/>
              </a:spcBef>
              <a:spcAft>
                <a:spcPct val="0"/>
              </a:spcAft>
              <a:defRPr sz="3300">
                <a:solidFill>
                  <a:schemeClr val="dk1"/>
                </a:solidFill>
                <a:latin typeface="+mn-lt"/>
                <a:ea typeface="+mn-ea"/>
                <a:cs typeface="+mn-cs"/>
              </a:defRPr>
            </a:lvl4pPr>
            <a:lvl5pPr algn="l" defTabSz="457200" rtl="0" eaLnBrk="1" fontAlgn="base" hangingPunct="1">
              <a:spcBef>
                <a:spcPct val="0"/>
              </a:spcBef>
              <a:spcAft>
                <a:spcPct val="0"/>
              </a:spcAft>
              <a:defRPr sz="3300">
                <a:solidFill>
                  <a:schemeClr val="dk1"/>
                </a:solidFill>
                <a:latin typeface="+mn-lt"/>
                <a:ea typeface="+mn-ea"/>
                <a:cs typeface="+mn-cs"/>
              </a:defRPr>
            </a:lvl5pPr>
            <a:lvl6pPr marL="457200" algn="l" defTabSz="457200" rtl="0" eaLnBrk="1" fontAlgn="base" hangingPunct="1">
              <a:spcBef>
                <a:spcPct val="0"/>
              </a:spcBef>
              <a:spcAft>
                <a:spcPct val="0"/>
              </a:spcAft>
              <a:defRPr sz="2100">
                <a:solidFill>
                  <a:schemeClr val="dk1"/>
                </a:solidFill>
                <a:latin typeface="+mn-lt"/>
                <a:ea typeface="+mn-ea"/>
                <a:cs typeface="+mn-cs"/>
              </a:defRPr>
            </a:lvl6pPr>
            <a:lvl7pPr marL="914400" algn="l" defTabSz="457200" rtl="0" eaLnBrk="1" fontAlgn="base" hangingPunct="1">
              <a:spcBef>
                <a:spcPct val="0"/>
              </a:spcBef>
              <a:spcAft>
                <a:spcPct val="0"/>
              </a:spcAft>
              <a:defRPr sz="2100">
                <a:solidFill>
                  <a:schemeClr val="dk1"/>
                </a:solidFill>
                <a:latin typeface="+mn-lt"/>
                <a:ea typeface="+mn-ea"/>
                <a:cs typeface="+mn-cs"/>
              </a:defRPr>
            </a:lvl7pPr>
            <a:lvl8pPr marL="1371600" algn="l" defTabSz="457200" rtl="0" eaLnBrk="1" fontAlgn="base" hangingPunct="1">
              <a:spcBef>
                <a:spcPct val="0"/>
              </a:spcBef>
              <a:spcAft>
                <a:spcPct val="0"/>
              </a:spcAft>
              <a:defRPr sz="2100">
                <a:solidFill>
                  <a:schemeClr val="dk1"/>
                </a:solidFill>
                <a:latin typeface="+mn-lt"/>
                <a:ea typeface="+mn-ea"/>
                <a:cs typeface="+mn-cs"/>
              </a:defRPr>
            </a:lvl8pPr>
            <a:lvl9pPr marL="1828800" algn="l" defTabSz="457200" rtl="0" eaLnBrk="1" fontAlgn="base" hangingPunct="1">
              <a:spcBef>
                <a:spcPct val="0"/>
              </a:spcBef>
              <a:spcAft>
                <a:spcPct val="0"/>
              </a:spcAft>
              <a:defRPr sz="2100">
                <a:solidFill>
                  <a:schemeClr val="dk1"/>
                </a:solidFill>
                <a:latin typeface="+mn-lt"/>
                <a:ea typeface="+mn-ea"/>
                <a:cs typeface="+mn-cs"/>
              </a:defRPr>
            </a:lvl9pPr>
          </a:lstStyle>
          <a:p>
            <a:pPr algn="ctr" defTabSz="457182"/>
            <a:endParaRPr lang="en-US" sz="2600" b="1">
              <a:solidFill>
                <a:srgbClr val="595959"/>
              </a:solidFill>
              <a:latin typeface="Arial"/>
            </a:endParaRPr>
          </a:p>
          <a:p>
            <a:pPr algn="ctr" defTabSz="457182"/>
            <a:endParaRPr lang="en-US" sz="2600" b="1">
              <a:solidFill>
                <a:srgbClr val="595959"/>
              </a:solidFill>
              <a:latin typeface="Arial"/>
            </a:endParaRPr>
          </a:p>
          <a:p>
            <a:pPr algn="ctr" defTabSz="457182"/>
            <a:r>
              <a:rPr lang="en-US" sz="2600" b="1">
                <a:solidFill>
                  <a:srgbClr val="595959"/>
                </a:solidFill>
                <a:latin typeface="Arial"/>
              </a:rPr>
              <a:t>Performance Year 2024:</a:t>
            </a:r>
            <a:endParaRPr lang="en-US" sz="2600" b="1">
              <a:solidFill>
                <a:srgbClr val="595959"/>
              </a:solidFill>
              <a:latin typeface="Arial"/>
              <a:cs typeface="Arial"/>
            </a:endParaRPr>
          </a:p>
          <a:p>
            <a:pPr algn="ctr" defTabSz="457182"/>
            <a:r>
              <a:rPr lang="en-US" sz="2600" b="1">
                <a:solidFill>
                  <a:srgbClr val="595959"/>
                </a:solidFill>
                <a:latin typeface="Arial"/>
              </a:rPr>
              <a:t>The CMS maintained the Performance Threshold at </a:t>
            </a:r>
            <a:r>
              <a:rPr lang="en-US" sz="2600" b="1">
                <a:solidFill>
                  <a:srgbClr val="009ABF"/>
                </a:solidFill>
                <a:latin typeface="Arial"/>
              </a:rPr>
              <a:t>75 points</a:t>
            </a:r>
            <a:endParaRPr lang="en-US" sz="2600" b="1">
              <a:solidFill>
                <a:srgbClr val="009ABF"/>
              </a:solidFill>
              <a:latin typeface="Arial"/>
              <a:cs typeface="Arial"/>
            </a:endParaRPr>
          </a:p>
        </p:txBody>
      </p:sp>
      <p:sp>
        <p:nvSpPr>
          <p:cNvPr id="7" name="Rectangle 6">
            <a:extLst>
              <a:ext uri="{FF2B5EF4-FFF2-40B4-BE49-F238E27FC236}">
                <a16:creationId xmlns:a16="http://schemas.microsoft.com/office/drawing/2014/main" id="{88BFB86F-5031-4F44-A768-DF7FC9A30D13}"/>
              </a:ext>
            </a:extLst>
          </p:cNvPr>
          <p:cNvSpPr/>
          <p:nvPr/>
        </p:nvSpPr>
        <p:spPr>
          <a:xfrm>
            <a:off x="452982" y="5120640"/>
            <a:ext cx="4733582" cy="561076"/>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lIns="109728" tIns="54864" rIns="109728" bIns="54864" rtlCol="0" anchor="ctr"/>
          <a:lstStyle/>
          <a:p>
            <a:pPr algn="r" defTabSz="652436" fontAlgn="base">
              <a:spcBef>
                <a:spcPct val="0"/>
              </a:spcBef>
              <a:spcAft>
                <a:spcPct val="0"/>
              </a:spcAft>
            </a:pPr>
            <a:r>
              <a:rPr lang="en-US" sz="2800" b="1">
                <a:solidFill>
                  <a:srgbClr val="336699"/>
                </a:solidFill>
                <a:latin typeface="Arial" panose="020B0604020202020204" pitchFamily="34" charset="0"/>
                <a:ea typeface="Verdana" panose="020B0604030504040204" pitchFamily="34" charset="0"/>
                <a:cs typeface="Arial" panose="020B0604020202020204" pitchFamily="34" charset="0"/>
              </a:rPr>
              <a:t>Payment Year</a:t>
            </a:r>
          </a:p>
          <a:p>
            <a:pPr algn="r" defTabSz="652436" fontAlgn="base">
              <a:spcBef>
                <a:spcPct val="0"/>
              </a:spcBef>
              <a:spcAft>
                <a:spcPct val="0"/>
              </a:spcAft>
            </a:pPr>
            <a:r>
              <a:rPr lang="en-US" sz="2640" b="1" i="1">
                <a:solidFill>
                  <a:srgbClr val="336699"/>
                </a:solidFill>
                <a:latin typeface="Arial"/>
                <a:ea typeface="Verdana"/>
                <a:cs typeface="Arial"/>
              </a:rPr>
              <a:t>(</a:t>
            </a:r>
            <a:r>
              <a:rPr lang="en-US" sz="1920" b="1" i="1">
                <a:solidFill>
                  <a:srgbClr val="336699"/>
                </a:solidFill>
                <a:latin typeface="Arial"/>
                <a:ea typeface="Verdana"/>
                <a:cs typeface="Arial"/>
              </a:rPr>
              <a:t>Based on</a:t>
            </a:r>
            <a:r>
              <a:rPr lang="en-US" sz="1680" b="1" i="1">
                <a:solidFill>
                  <a:srgbClr val="336699"/>
                </a:solidFill>
                <a:latin typeface="Arial"/>
                <a:ea typeface="Verdana"/>
                <a:cs typeface="Arial"/>
              </a:rPr>
              <a:t> </a:t>
            </a:r>
            <a:r>
              <a:rPr lang="en-US" sz="1920" b="1" i="1">
                <a:solidFill>
                  <a:srgbClr val="336699"/>
                </a:solidFill>
                <a:latin typeface="Arial"/>
                <a:ea typeface="Verdana"/>
                <a:cs typeface="Arial"/>
              </a:rPr>
              <a:t>performance 2 years prior</a:t>
            </a:r>
            <a:r>
              <a:rPr lang="en-US" sz="2640" b="1" i="1">
                <a:solidFill>
                  <a:srgbClr val="336699"/>
                </a:solidFill>
                <a:latin typeface="Arial"/>
                <a:ea typeface="Verdana"/>
                <a:cs typeface="Arial"/>
              </a:rPr>
              <a:t>)</a:t>
            </a:r>
          </a:p>
        </p:txBody>
      </p:sp>
      <p:sp>
        <p:nvSpPr>
          <p:cNvPr id="11" name="Arrow: Down 10">
            <a:extLst>
              <a:ext uri="{FF2B5EF4-FFF2-40B4-BE49-F238E27FC236}">
                <a16:creationId xmlns:a16="http://schemas.microsoft.com/office/drawing/2014/main" id="{CF14A069-0CC9-C9D6-52FD-9D919CFD68F9}"/>
              </a:ext>
            </a:extLst>
          </p:cNvPr>
          <p:cNvSpPr/>
          <p:nvPr/>
        </p:nvSpPr>
        <p:spPr>
          <a:xfrm flipV="1">
            <a:off x="5751180" y="2560319"/>
            <a:ext cx="1188720" cy="23164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12" name="Arrow: Down 11">
            <a:extLst>
              <a:ext uri="{FF2B5EF4-FFF2-40B4-BE49-F238E27FC236}">
                <a16:creationId xmlns:a16="http://schemas.microsoft.com/office/drawing/2014/main" id="{23B6AEEB-EA1C-907A-CFB4-C24AA5DDFE99}"/>
              </a:ext>
            </a:extLst>
          </p:cNvPr>
          <p:cNvSpPr/>
          <p:nvPr/>
        </p:nvSpPr>
        <p:spPr>
          <a:xfrm flipV="1">
            <a:off x="7408264" y="1969007"/>
            <a:ext cx="1188720" cy="29077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13" name="Arrow: Down 12">
            <a:extLst>
              <a:ext uri="{FF2B5EF4-FFF2-40B4-BE49-F238E27FC236}">
                <a16:creationId xmlns:a16="http://schemas.microsoft.com/office/drawing/2014/main" id="{6BFD7FB4-3044-E1F6-C1D2-1C1F1A963C76}"/>
              </a:ext>
            </a:extLst>
          </p:cNvPr>
          <p:cNvSpPr/>
          <p:nvPr/>
        </p:nvSpPr>
        <p:spPr>
          <a:xfrm flipV="1">
            <a:off x="9065347" y="1969007"/>
            <a:ext cx="1188720" cy="29077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15" name="TextBox 14">
            <a:extLst>
              <a:ext uri="{FF2B5EF4-FFF2-40B4-BE49-F238E27FC236}">
                <a16:creationId xmlns:a16="http://schemas.microsoft.com/office/drawing/2014/main" id="{490DD85D-4CD6-FFA3-4A05-BB90FEEA6F66}"/>
              </a:ext>
            </a:extLst>
          </p:cNvPr>
          <p:cNvSpPr txBox="1"/>
          <p:nvPr/>
        </p:nvSpPr>
        <p:spPr>
          <a:xfrm>
            <a:off x="5751180" y="5238517"/>
            <a:ext cx="1188720" cy="498598"/>
          </a:xfrm>
          <a:prstGeom prst="rect">
            <a:avLst/>
          </a:prstGeom>
          <a:noFill/>
        </p:spPr>
        <p:txBody>
          <a:bodyPr wrap="square" rtlCol="0">
            <a:spAutoFit/>
          </a:bodyPr>
          <a:lstStyle/>
          <a:p>
            <a:pPr algn="ctr"/>
            <a:r>
              <a:rPr lang="en-US" sz="2640" b="1">
                <a:solidFill>
                  <a:srgbClr val="595959"/>
                </a:solidFill>
              </a:rPr>
              <a:t>2023</a:t>
            </a:r>
          </a:p>
        </p:txBody>
      </p:sp>
      <p:sp>
        <p:nvSpPr>
          <p:cNvPr id="16" name="TextBox 15">
            <a:extLst>
              <a:ext uri="{FF2B5EF4-FFF2-40B4-BE49-F238E27FC236}">
                <a16:creationId xmlns:a16="http://schemas.microsoft.com/office/drawing/2014/main" id="{B3087CF8-B9C4-B341-CF1F-879004E8F811}"/>
              </a:ext>
            </a:extLst>
          </p:cNvPr>
          <p:cNvSpPr txBox="1"/>
          <p:nvPr/>
        </p:nvSpPr>
        <p:spPr>
          <a:xfrm>
            <a:off x="7408264" y="5238517"/>
            <a:ext cx="1188720" cy="498598"/>
          </a:xfrm>
          <a:prstGeom prst="rect">
            <a:avLst/>
          </a:prstGeom>
          <a:noFill/>
        </p:spPr>
        <p:txBody>
          <a:bodyPr wrap="square" rtlCol="0">
            <a:spAutoFit/>
          </a:bodyPr>
          <a:lstStyle/>
          <a:p>
            <a:pPr algn="ctr"/>
            <a:r>
              <a:rPr lang="en-US" sz="2640" b="1">
                <a:solidFill>
                  <a:srgbClr val="595959"/>
                </a:solidFill>
              </a:rPr>
              <a:t>2024</a:t>
            </a:r>
          </a:p>
        </p:txBody>
      </p:sp>
      <p:sp>
        <p:nvSpPr>
          <p:cNvPr id="17" name="TextBox 16">
            <a:extLst>
              <a:ext uri="{FF2B5EF4-FFF2-40B4-BE49-F238E27FC236}">
                <a16:creationId xmlns:a16="http://schemas.microsoft.com/office/drawing/2014/main" id="{D1450195-989F-0E84-B9F5-B8F203F5B422}"/>
              </a:ext>
            </a:extLst>
          </p:cNvPr>
          <p:cNvSpPr txBox="1"/>
          <p:nvPr/>
        </p:nvSpPr>
        <p:spPr>
          <a:xfrm>
            <a:off x="9065347" y="5238517"/>
            <a:ext cx="1188720" cy="498598"/>
          </a:xfrm>
          <a:prstGeom prst="rect">
            <a:avLst/>
          </a:prstGeom>
          <a:noFill/>
        </p:spPr>
        <p:txBody>
          <a:bodyPr wrap="square" rtlCol="0">
            <a:spAutoFit/>
          </a:bodyPr>
          <a:lstStyle/>
          <a:p>
            <a:pPr algn="ctr"/>
            <a:r>
              <a:rPr lang="en-US" sz="2640" b="1">
                <a:solidFill>
                  <a:srgbClr val="595959"/>
                </a:solidFill>
              </a:rPr>
              <a:t>2025</a:t>
            </a:r>
          </a:p>
        </p:txBody>
      </p:sp>
      <p:sp>
        <p:nvSpPr>
          <p:cNvPr id="18" name="TextBox 17">
            <a:extLst>
              <a:ext uri="{FF2B5EF4-FFF2-40B4-BE49-F238E27FC236}">
                <a16:creationId xmlns:a16="http://schemas.microsoft.com/office/drawing/2014/main" id="{C3A83062-826E-49E3-086E-770CD98DBEEA}"/>
              </a:ext>
            </a:extLst>
          </p:cNvPr>
          <p:cNvSpPr txBox="1"/>
          <p:nvPr/>
        </p:nvSpPr>
        <p:spPr>
          <a:xfrm>
            <a:off x="10889700" y="5238517"/>
            <a:ext cx="1188720" cy="498598"/>
          </a:xfrm>
          <a:prstGeom prst="rect">
            <a:avLst/>
          </a:prstGeom>
          <a:noFill/>
        </p:spPr>
        <p:txBody>
          <a:bodyPr wrap="square" rtlCol="0">
            <a:spAutoFit/>
          </a:bodyPr>
          <a:lstStyle/>
          <a:p>
            <a:pPr algn="ctr"/>
            <a:r>
              <a:rPr lang="en-US" sz="2640" b="1">
                <a:solidFill>
                  <a:srgbClr val="595959"/>
                </a:solidFill>
              </a:rPr>
              <a:t>2026</a:t>
            </a:r>
          </a:p>
        </p:txBody>
      </p:sp>
      <p:sp>
        <p:nvSpPr>
          <p:cNvPr id="20" name="Rectangle 19">
            <a:extLst>
              <a:ext uri="{FF2B5EF4-FFF2-40B4-BE49-F238E27FC236}">
                <a16:creationId xmlns:a16="http://schemas.microsoft.com/office/drawing/2014/main" id="{3CF9DC71-EA0C-8011-0F2B-0D02A0DAD6C1}"/>
              </a:ext>
            </a:extLst>
          </p:cNvPr>
          <p:cNvSpPr/>
          <p:nvPr/>
        </p:nvSpPr>
        <p:spPr>
          <a:xfrm>
            <a:off x="457201" y="6041579"/>
            <a:ext cx="4729362" cy="561076"/>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r" defTabSz="652436" fontAlgn="base">
              <a:spcBef>
                <a:spcPct val="0"/>
              </a:spcBef>
              <a:spcAft>
                <a:spcPct val="0"/>
              </a:spcAft>
            </a:pPr>
            <a:r>
              <a:rPr lang="en-US" sz="2800" b="1">
                <a:solidFill>
                  <a:srgbClr val="336699"/>
                </a:solidFill>
                <a:ea typeface="Verdana" panose="020B0604030504040204" pitchFamily="34" charset="0"/>
                <a:cs typeface="Calibri" panose="020F0502020204030204" pitchFamily="34" charset="0"/>
              </a:rPr>
              <a:t>Payment Adjustment*</a:t>
            </a:r>
          </a:p>
        </p:txBody>
      </p:sp>
      <p:sp>
        <p:nvSpPr>
          <p:cNvPr id="21" name="TextBox 20">
            <a:extLst>
              <a:ext uri="{FF2B5EF4-FFF2-40B4-BE49-F238E27FC236}">
                <a16:creationId xmlns:a16="http://schemas.microsoft.com/office/drawing/2014/main" id="{F54FC000-7C11-377F-1852-ED4BE308A80D}"/>
              </a:ext>
            </a:extLst>
          </p:cNvPr>
          <p:cNvSpPr txBox="1"/>
          <p:nvPr/>
        </p:nvSpPr>
        <p:spPr>
          <a:xfrm>
            <a:off x="5751180" y="6159456"/>
            <a:ext cx="1188720" cy="498598"/>
          </a:xfrm>
          <a:prstGeom prst="rect">
            <a:avLst/>
          </a:prstGeom>
          <a:noFill/>
        </p:spPr>
        <p:txBody>
          <a:bodyPr wrap="square" rtlCol="0">
            <a:spAutoFit/>
          </a:bodyPr>
          <a:lstStyle/>
          <a:p>
            <a:pPr algn="ctr"/>
            <a:r>
              <a:rPr lang="en-US" sz="2640" b="1">
                <a:solidFill>
                  <a:srgbClr val="595959"/>
                </a:solidFill>
              </a:rPr>
              <a:t>+/- 9%</a:t>
            </a:r>
          </a:p>
        </p:txBody>
      </p:sp>
      <p:sp>
        <p:nvSpPr>
          <p:cNvPr id="22" name="TextBox 21">
            <a:extLst>
              <a:ext uri="{FF2B5EF4-FFF2-40B4-BE49-F238E27FC236}">
                <a16:creationId xmlns:a16="http://schemas.microsoft.com/office/drawing/2014/main" id="{9AC498CD-A2DF-FF2E-C13B-49358DE597F1}"/>
              </a:ext>
            </a:extLst>
          </p:cNvPr>
          <p:cNvSpPr txBox="1"/>
          <p:nvPr/>
        </p:nvSpPr>
        <p:spPr>
          <a:xfrm>
            <a:off x="7408264" y="6159456"/>
            <a:ext cx="1188720" cy="498598"/>
          </a:xfrm>
          <a:prstGeom prst="rect">
            <a:avLst/>
          </a:prstGeom>
          <a:noFill/>
        </p:spPr>
        <p:txBody>
          <a:bodyPr wrap="square" rtlCol="0">
            <a:spAutoFit/>
          </a:bodyPr>
          <a:lstStyle/>
          <a:p>
            <a:pPr algn="ctr"/>
            <a:r>
              <a:rPr lang="en-US" sz="2640" b="1">
                <a:solidFill>
                  <a:srgbClr val="595959"/>
                </a:solidFill>
              </a:rPr>
              <a:t>+/- 9%</a:t>
            </a:r>
          </a:p>
        </p:txBody>
      </p:sp>
      <p:sp>
        <p:nvSpPr>
          <p:cNvPr id="23" name="TextBox 22">
            <a:extLst>
              <a:ext uri="{FF2B5EF4-FFF2-40B4-BE49-F238E27FC236}">
                <a16:creationId xmlns:a16="http://schemas.microsoft.com/office/drawing/2014/main" id="{9BDD6138-43C9-0EDC-5EBB-1763221377A2}"/>
              </a:ext>
            </a:extLst>
          </p:cNvPr>
          <p:cNvSpPr txBox="1"/>
          <p:nvPr/>
        </p:nvSpPr>
        <p:spPr>
          <a:xfrm>
            <a:off x="9065347" y="6159456"/>
            <a:ext cx="1188720" cy="498598"/>
          </a:xfrm>
          <a:prstGeom prst="rect">
            <a:avLst/>
          </a:prstGeom>
          <a:noFill/>
        </p:spPr>
        <p:txBody>
          <a:bodyPr wrap="square" rtlCol="0">
            <a:spAutoFit/>
          </a:bodyPr>
          <a:lstStyle/>
          <a:p>
            <a:pPr algn="ctr"/>
            <a:r>
              <a:rPr lang="en-US" sz="2640" b="1">
                <a:solidFill>
                  <a:srgbClr val="595959"/>
                </a:solidFill>
              </a:rPr>
              <a:t>+/- 9%</a:t>
            </a:r>
          </a:p>
        </p:txBody>
      </p:sp>
      <p:sp>
        <p:nvSpPr>
          <p:cNvPr id="24" name="TextBox 23">
            <a:extLst>
              <a:ext uri="{FF2B5EF4-FFF2-40B4-BE49-F238E27FC236}">
                <a16:creationId xmlns:a16="http://schemas.microsoft.com/office/drawing/2014/main" id="{5FCF3B24-5DCC-BC41-3D06-CB5CF9505886}"/>
              </a:ext>
            </a:extLst>
          </p:cNvPr>
          <p:cNvSpPr txBox="1"/>
          <p:nvPr/>
        </p:nvSpPr>
        <p:spPr>
          <a:xfrm>
            <a:off x="10722431" y="6159456"/>
            <a:ext cx="1188720" cy="498598"/>
          </a:xfrm>
          <a:prstGeom prst="rect">
            <a:avLst/>
          </a:prstGeom>
          <a:noFill/>
        </p:spPr>
        <p:txBody>
          <a:bodyPr wrap="square" rtlCol="0">
            <a:spAutoFit/>
          </a:bodyPr>
          <a:lstStyle/>
          <a:p>
            <a:pPr algn="ctr"/>
            <a:r>
              <a:rPr lang="en-US" sz="2640" b="1">
                <a:solidFill>
                  <a:srgbClr val="595959"/>
                </a:solidFill>
              </a:rPr>
              <a:t>+/- 9%</a:t>
            </a:r>
          </a:p>
        </p:txBody>
      </p:sp>
      <p:sp>
        <p:nvSpPr>
          <p:cNvPr id="25" name="TextBox 24">
            <a:extLst>
              <a:ext uri="{FF2B5EF4-FFF2-40B4-BE49-F238E27FC236}">
                <a16:creationId xmlns:a16="http://schemas.microsoft.com/office/drawing/2014/main" id="{57B4A3A0-3AC9-8F15-7949-0B535886A5AB}"/>
              </a:ext>
            </a:extLst>
          </p:cNvPr>
          <p:cNvSpPr txBox="1"/>
          <p:nvPr/>
        </p:nvSpPr>
        <p:spPr>
          <a:xfrm>
            <a:off x="5800033" y="2045495"/>
            <a:ext cx="1188720" cy="498598"/>
          </a:xfrm>
          <a:prstGeom prst="rect">
            <a:avLst/>
          </a:prstGeom>
          <a:noFill/>
        </p:spPr>
        <p:txBody>
          <a:bodyPr wrap="square" rtlCol="0">
            <a:spAutoFit/>
          </a:bodyPr>
          <a:lstStyle/>
          <a:p>
            <a:pPr algn="ctr"/>
            <a:r>
              <a:rPr lang="en-US" sz="2640" b="1">
                <a:solidFill>
                  <a:schemeClr val="accent2"/>
                </a:solidFill>
              </a:rPr>
              <a:t>60 pts</a:t>
            </a:r>
          </a:p>
        </p:txBody>
      </p:sp>
      <p:sp>
        <p:nvSpPr>
          <p:cNvPr id="26" name="TextBox 25">
            <a:extLst>
              <a:ext uri="{FF2B5EF4-FFF2-40B4-BE49-F238E27FC236}">
                <a16:creationId xmlns:a16="http://schemas.microsoft.com/office/drawing/2014/main" id="{9F995BC2-1231-FCEF-18A5-3DBF15187480}"/>
              </a:ext>
            </a:extLst>
          </p:cNvPr>
          <p:cNvSpPr txBox="1"/>
          <p:nvPr/>
        </p:nvSpPr>
        <p:spPr>
          <a:xfrm>
            <a:off x="7408264" y="1547942"/>
            <a:ext cx="1188720" cy="498598"/>
          </a:xfrm>
          <a:prstGeom prst="rect">
            <a:avLst/>
          </a:prstGeom>
          <a:noFill/>
        </p:spPr>
        <p:txBody>
          <a:bodyPr wrap="square" rtlCol="0">
            <a:spAutoFit/>
          </a:bodyPr>
          <a:lstStyle/>
          <a:p>
            <a:pPr algn="ctr"/>
            <a:r>
              <a:rPr lang="en-US" sz="2640" b="1">
                <a:solidFill>
                  <a:schemeClr val="accent2"/>
                </a:solidFill>
              </a:rPr>
              <a:t>75 pts</a:t>
            </a:r>
          </a:p>
        </p:txBody>
      </p:sp>
      <p:sp>
        <p:nvSpPr>
          <p:cNvPr id="27" name="TextBox 26">
            <a:extLst>
              <a:ext uri="{FF2B5EF4-FFF2-40B4-BE49-F238E27FC236}">
                <a16:creationId xmlns:a16="http://schemas.microsoft.com/office/drawing/2014/main" id="{FB6E8B84-0D4E-0366-FCE2-C10F772C8B10}"/>
              </a:ext>
            </a:extLst>
          </p:cNvPr>
          <p:cNvSpPr txBox="1"/>
          <p:nvPr/>
        </p:nvSpPr>
        <p:spPr>
          <a:xfrm>
            <a:off x="9065347" y="1547942"/>
            <a:ext cx="1188720" cy="498598"/>
          </a:xfrm>
          <a:prstGeom prst="rect">
            <a:avLst/>
          </a:prstGeom>
          <a:noFill/>
        </p:spPr>
        <p:txBody>
          <a:bodyPr wrap="square" rtlCol="0">
            <a:spAutoFit/>
          </a:bodyPr>
          <a:lstStyle/>
          <a:p>
            <a:pPr algn="ctr"/>
            <a:r>
              <a:rPr lang="en-US" sz="2640" b="1">
                <a:solidFill>
                  <a:schemeClr val="accent2"/>
                </a:solidFill>
              </a:rPr>
              <a:t>75 pts</a:t>
            </a:r>
          </a:p>
        </p:txBody>
      </p:sp>
      <p:sp>
        <p:nvSpPr>
          <p:cNvPr id="5" name="TextBox 4">
            <a:extLst>
              <a:ext uri="{FF2B5EF4-FFF2-40B4-BE49-F238E27FC236}">
                <a16:creationId xmlns:a16="http://schemas.microsoft.com/office/drawing/2014/main" id="{AE55BA93-B4CC-661D-786C-CA6C9EC4A996}"/>
              </a:ext>
            </a:extLst>
          </p:cNvPr>
          <p:cNvSpPr txBox="1"/>
          <p:nvPr/>
        </p:nvSpPr>
        <p:spPr>
          <a:xfrm>
            <a:off x="548640" y="6949440"/>
            <a:ext cx="12962152" cy="646331"/>
          </a:xfrm>
          <a:prstGeom prst="rect">
            <a:avLst/>
          </a:prstGeom>
          <a:noFill/>
        </p:spPr>
        <p:txBody>
          <a:bodyPr wrap="square" lIns="91440" tIns="45720" rIns="91440" bIns="45720" rtlCol="0" anchor="t">
            <a:spAutoFit/>
          </a:bodyPr>
          <a:lstStyle/>
          <a:p>
            <a:pPr algn="ctr"/>
            <a:r>
              <a:rPr lang="en-US" i="1">
                <a:solidFill>
                  <a:srgbClr val="0070C0"/>
                </a:solidFill>
                <a:latin typeface="Arial"/>
                <a:ea typeface="ヒラギノ角ゴ Pro W3"/>
              </a:rPr>
              <a:t>*Payment adjustment is from a budget-neutral pool: positive adjustments come from the funds generated by negative adjustments. The maximum positive adjustments will likely decrease from Payment Year 2024 to PY 2025.</a:t>
            </a:r>
          </a:p>
        </p:txBody>
      </p:sp>
      <p:sp>
        <p:nvSpPr>
          <p:cNvPr id="10" name="Arrow: Down 9">
            <a:extLst>
              <a:ext uri="{FF2B5EF4-FFF2-40B4-BE49-F238E27FC236}">
                <a16:creationId xmlns:a16="http://schemas.microsoft.com/office/drawing/2014/main" id="{536CA60D-B0C5-B3FE-F4FA-5841F4F440A5}"/>
              </a:ext>
            </a:extLst>
          </p:cNvPr>
          <p:cNvSpPr/>
          <p:nvPr/>
        </p:nvSpPr>
        <p:spPr>
          <a:xfrm flipV="1">
            <a:off x="10882995" y="1969006"/>
            <a:ext cx="1188720" cy="29077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0"/>
          </a:p>
        </p:txBody>
      </p:sp>
      <p:sp>
        <p:nvSpPr>
          <p:cNvPr id="30" name="TextBox 29">
            <a:extLst>
              <a:ext uri="{FF2B5EF4-FFF2-40B4-BE49-F238E27FC236}">
                <a16:creationId xmlns:a16="http://schemas.microsoft.com/office/drawing/2014/main" id="{74B55DD7-BE13-9CE5-FB8B-0FE05E90C8BD}"/>
              </a:ext>
            </a:extLst>
          </p:cNvPr>
          <p:cNvSpPr txBox="1"/>
          <p:nvPr/>
        </p:nvSpPr>
        <p:spPr>
          <a:xfrm>
            <a:off x="10882995" y="1547941"/>
            <a:ext cx="1188720" cy="498598"/>
          </a:xfrm>
          <a:prstGeom prst="rect">
            <a:avLst/>
          </a:prstGeom>
          <a:noFill/>
        </p:spPr>
        <p:txBody>
          <a:bodyPr wrap="square" rtlCol="0">
            <a:spAutoFit/>
          </a:bodyPr>
          <a:lstStyle/>
          <a:p>
            <a:pPr algn="ctr"/>
            <a:r>
              <a:rPr lang="en-US" sz="2640" b="1">
                <a:solidFill>
                  <a:schemeClr val="accent2"/>
                </a:solidFill>
              </a:rPr>
              <a:t>75 pts</a:t>
            </a:r>
          </a:p>
        </p:txBody>
      </p:sp>
      <p:sp>
        <p:nvSpPr>
          <p:cNvPr id="9" name="Rectangle 8">
            <a:extLst>
              <a:ext uri="{FF2B5EF4-FFF2-40B4-BE49-F238E27FC236}">
                <a16:creationId xmlns:a16="http://schemas.microsoft.com/office/drawing/2014/main" id="{ECB73E16-AE1F-1FAB-C152-2864417AA8A3}"/>
              </a:ext>
            </a:extLst>
          </p:cNvPr>
          <p:cNvSpPr/>
          <p:nvPr/>
        </p:nvSpPr>
        <p:spPr>
          <a:xfrm>
            <a:off x="6928338" y="2896184"/>
            <a:ext cx="5507502" cy="589211"/>
          </a:xfrm>
          <a:prstGeom prst="rect">
            <a:avLst/>
          </a:prstGeom>
          <a:ln>
            <a:solidFill>
              <a:srgbClr val="595959"/>
            </a:solid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652436" fontAlgn="base">
              <a:spcBef>
                <a:spcPct val="0"/>
              </a:spcBef>
              <a:spcAft>
                <a:spcPct val="0"/>
              </a:spcAft>
            </a:pPr>
            <a:r>
              <a:rPr lang="en-US" sz="1680" b="1">
                <a:solidFill>
                  <a:srgbClr val="336699"/>
                </a:solidFill>
                <a:ea typeface="Verdana" panose="020B0604030504040204" pitchFamily="34" charset="0"/>
                <a:cs typeface="Calibri" panose="020F0502020204030204" pitchFamily="34" charset="0"/>
              </a:rPr>
              <a:t>Increasing performance threshold to avoid a penalty</a:t>
            </a:r>
          </a:p>
        </p:txBody>
      </p:sp>
    </p:spTree>
    <p:extLst>
      <p:ext uri="{BB962C8B-B14F-4D97-AF65-F5344CB8AC3E}">
        <p14:creationId xmlns:p14="http://schemas.microsoft.com/office/powerpoint/2010/main" val="3709282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C215-874F-4A1D-A79E-3A47DEB3C72B}"/>
              </a:ext>
            </a:extLst>
          </p:cNvPr>
          <p:cNvSpPr>
            <a:spLocks noGrp="1"/>
          </p:cNvSpPr>
          <p:nvPr>
            <p:ph type="title"/>
          </p:nvPr>
        </p:nvSpPr>
        <p:spPr>
          <a:xfrm>
            <a:off x="823412" y="272633"/>
            <a:ext cx="12482153" cy="1474864"/>
          </a:xfrm>
        </p:spPr>
        <p:txBody>
          <a:bodyPr/>
          <a:lstStyle/>
          <a:p>
            <a:r>
              <a:rPr lang="en-US" sz="4400">
                <a:solidFill>
                  <a:srgbClr val="009ABF"/>
                </a:solidFill>
                <a:ea typeface="ヒラギノ角ゴ Pro W3"/>
              </a:rPr>
              <a:t>2024 MIPS Performance Year Scoring</a:t>
            </a:r>
            <a:endParaRPr lang="en-US">
              <a:ea typeface="ヒラギノ角ゴ Pro W3"/>
            </a:endParaRPr>
          </a:p>
        </p:txBody>
      </p:sp>
      <p:sp>
        <p:nvSpPr>
          <p:cNvPr id="5" name="Slide Number Placeholder 4">
            <a:extLst>
              <a:ext uri="{FF2B5EF4-FFF2-40B4-BE49-F238E27FC236}">
                <a16:creationId xmlns:a16="http://schemas.microsoft.com/office/drawing/2014/main" id="{A462C5CC-5C64-4D6E-8056-A85443D3FCC2}"/>
              </a:ext>
            </a:extLst>
          </p:cNvPr>
          <p:cNvSpPr>
            <a:spLocks noGrp="1"/>
          </p:cNvSpPr>
          <p:nvPr>
            <p:ph type="sldNum" sz="quarter" idx="16"/>
          </p:nvPr>
        </p:nvSpPr>
        <p:spPr>
          <a:xfrm>
            <a:off x="13510794" y="8168062"/>
            <a:ext cx="432044" cy="247650"/>
          </a:xfrm>
        </p:spPr>
        <p:txBody>
          <a:bodyPr/>
          <a:lstStyle/>
          <a:p>
            <a:pPr>
              <a:defRPr/>
            </a:pPr>
            <a:fld id="{DA334BCE-71BB-5C4B-ADF3-0990CAD694A9}" type="slidenum">
              <a:rPr lang="en-US">
                <a:solidFill>
                  <a:srgbClr val="5C6670"/>
                </a:solidFill>
                <a:latin typeface="Arial"/>
              </a:rPr>
              <a:pPr>
                <a:defRPr/>
              </a:pPr>
              <a:t>28</a:t>
            </a:fld>
            <a:endParaRPr lang="en-US">
              <a:solidFill>
                <a:srgbClr val="5C6670"/>
              </a:solidFill>
              <a:latin typeface="Arial"/>
            </a:endParaRPr>
          </a:p>
        </p:txBody>
      </p:sp>
      <p:sp>
        <p:nvSpPr>
          <p:cNvPr id="3" name="Content Placeholder 2">
            <a:extLst>
              <a:ext uri="{FF2B5EF4-FFF2-40B4-BE49-F238E27FC236}">
                <a16:creationId xmlns:a16="http://schemas.microsoft.com/office/drawing/2014/main" id="{AC3546DA-8E4B-4096-A927-BEFDCC850119}"/>
              </a:ext>
            </a:extLst>
          </p:cNvPr>
          <p:cNvSpPr>
            <a:spLocks noGrp="1"/>
          </p:cNvSpPr>
          <p:nvPr>
            <p:ph type="body" sz="quarter" idx="12"/>
          </p:nvPr>
        </p:nvSpPr>
        <p:spPr>
          <a:xfrm>
            <a:off x="856190" y="1215251"/>
            <a:ext cx="8599954" cy="2949083"/>
          </a:xfrm>
        </p:spPr>
        <p:txBody>
          <a:bodyPr/>
          <a:lstStyle/>
          <a:p>
            <a:pPr marL="327660" indent="-327660"/>
            <a:r>
              <a:rPr lang="en-US" sz="1980" u="sng">
                <a:ea typeface="ヒラギノ角ゴ Pro W3"/>
              </a:rPr>
              <a:t>Quality Measures</a:t>
            </a:r>
            <a:r>
              <a:rPr lang="en-US" sz="1980">
                <a:ea typeface="ヒラギノ角ゴ Pro W3"/>
              </a:rPr>
              <a:t>: </a:t>
            </a:r>
            <a:r>
              <a:rPr lang="en-US" sz="1980">
                <a:solidFill>
                  <a:schemeClr val="tx2"/>
                </a:solidFill>
                <a:ea typeface="ヒラギノ角ゴ Pro W3"/>
              </a:rPr>
              <a:t>85% </a:t>
            </a:r>
            <a:r>
              <a:rPr lang="en-US" sz="1980">
                <a:ea typeface="ヒラギノ角ゴ Pro W3"/>
              </a:rPr>
              <a:t>of Final Score</a:t>
            </a:r>
          </a:p>
          <a:p>
            <a:pPr marL="327660" indent="-327660"/>
            <a:r>
              <a:rPr lang="en-US" sz="1980" u="sng"/>
              <a:t>Improvement Activities</a:t>
            </a:r>
            <a:r>
              <a:rPr lang="en-US" sz="1980"/>
              <a:t>: </a:t>
            </a:r>
            <a:r>
              <a:rPr lang="en-US" sz="1980">
                <a:solidFill>
                  <a:schemeClr val="tx2"/>
                </a:solidFill>
              </a:rPr>
              <a:t>15% </a:t>
            </a:r>
            <a:r>
              <a:rPr lang="en-US" sz="1980"/>
              <a:t>of Final Score</a:t>
            </a:r>
          </a:p>
          <a:p>
            <a:pPr marL="327660" indent="-327660"/>
            <a:r>
              <a:rPr lang="en-US" sz="1980" u="sng"/>
              <a:t>Promoting Interoperability</a:t>
            </a:r>
            <a:r>
              <a:rPr lang="en-US" sz="1980"/>
              <a:t>: N/A:  non-patient facing pathologists and groups automatically reweighted</a:t>
            </a:r>
          </a:p>
          <a:p>
            <a:pPr marL="327660" indent="-327660"/>
            <a:r>
              <a:rPr lang="en-US" sz="1980" u="sng">
                <a:ea typeface="ヒラギノ角ゴ Pro W3"/>
              </a:rPr>
              <a:t>Cost</a:t>
            </a:r>
            <a:r>
              <a:rPr lang="en-US" sz="1980">
                <a:ea typeface="ヒラギノ角ゴ Pro W3"/>
              </a:rPr>
              <a:t>: N/A: non-patient facing pathologists and groups are almost never attributed Cost scores</a:t>
            </a:r>
            <a:endParaRPr lang="en-US" sz="1980"/>
          </a:p>
        </p:txBody>
      </p:sp>
      <p:graphicFrame>
        <p:nvGraphicFramePr>
          <p:cNvPr id="6" name="Chart 5">
            <a:extLst>
              <a:ext uri="{FF2B5EF4-FFF2-40B4-BE49-F238E27FC236}">
                <a16:creationId xmlns:a16="http://schemas.microsoft.com/office/drawing/2014/main" id="{C0F37205-7027-41D5-B885-73B567251077}"/>
              </a:ext>
            </a:extLst>
          </p:cNvPr>
          <p:cNvGraphicFramePr/>
          <p:nvPr/>
        </p:nvGraphicFramePr>
        <p:xfrm>
          <a:off x="9854980" y="910433"/>
          <a:ext cx="4495800" cy="334447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1B8C2EFD-80D1-4B3E-96E5-E2AB16C4B808}"/>
              </a:ext>
            </a:extLst>
          </p:cNvPr>
          <p:cNvSpPr txBox="1"/>
          <p:nvPr/>
        </p:nvSpPr>
        <p:spPr>
          <a:xfrm>
            <a:off x="9596114" y="1129882"/>
            <a:ext cx="4495800" cy="2025170"/>
          </a:xfrm>
          <a:prstGeom prst="rect">
            <a:avLst/>
          </a:prstGeom>
          <a:solidFill>
            <a:srgbClr val="E5F5F8"/>
          </a:solidFill>
          <a:ln>
            <a:solidFill>
              <a:srgbClr val="595959"/>
            </a:solidFill>
          </a:ln>
        </p:spPr>
        <p:txBody>
          <a:bodyPr wrap="square" lIns="91440" tIns="45720" rIns="91440" bIns="45720" rtlCol="0" anchor="t">
            <a:spAutoFit/>
          </a:bodyPr>
          <a:lstStyle/>
          <a:p>
            <a:pPr algn="ctr" defTabSz="652436" fontAlgn="base">
              <a:lnSpc>
                <a:spcPct val="114000"/>
              </a:lnSpc>
              <a:spcBef>
                <a:spcPct val="0"/>
              </a:spcBef>
              <a:spcAft>
                <a:spcPct val="0"/>
              </a:spcAft>
              <a:defRPr/>
            </a:pPr>
            <a:r>
              <a:rPr lang="en-US" sz="2000" b="1">
                <a:solidFill>
                  <a:srgbClr val="595959"/>
                </a:solidFill>
                <a:latin typeface="Arial" charset="0"/>
                <a:ea typeface="ヒラギノ角ゴ Pro W3" charset="0"/>
              </a:rPr>
              <a:t>Reweighting Policy for Small Practices (≤ 15 pathologists):</a:t>
            </a:r>
          </a:p>
          <a:p>
            <a:pPr algn="ctr" defTabSz="652436" fontAlgn="base">
              <a:spcBef>
                <a:spcPct val="0"/>
              </a:spcBef>
              <a:spcAft>
                <a:spcPct val="0"/>
              </a:spcAft>
              <a:defRPr/>
            </a:pPr>
            <a:r>
              <a:rPr lang="en-US" sz="2000" b="1">
                <a:solidFill>
                  <a:srgbClr val="009ABF"/>
                </a:solidFill>
                <a:latin typeface="Arial"/>
                <a:ea typeface="ヒラギノ角ゴ Pro W3"/>
              </a:rPr>
              <a:t>Quality and IA categories each scored at 50% each </a:t>
            </a:r>
            <a:r>
              <a:rPr lang="en-US" sz="2000" b="1">
                <a:solidFill>
                  <a:srgbClr val="595959"/>
                </a:solidFill>
                <a:latin typeface="Arial"/>
                <a:ea typeface="ヒラギノ角ゴ Pro W3"/>
              </a:rPr>
              <a:t>if Promoting Interoperability and Cost are reweighted to 0</a:t>
            </a:r>
          </a:p>
        </p:txBody>
      </p:sp>
      <p:sp>
        <p:nvSpPr>
          <p:cNvPr id="37" name="TextBox 36">
            <a:extLst>
              <a:ext uri="{FF2B5EF4-FFF2-40B4-BE49-F238E27FC236}">
                <a16:creationId xmlns:a16="http://schemas.microsoft.com/office/drawing/2014/main" id="{F2B1BCFF-0530-82E8-582A-37F674006849}"/>
              </a:ext>
            </a:extLst>
          </p:cNvPr>
          <p:cNvSpPr txBox="1"/>
          <p:nvPr/>
        </p:nvSpPr>
        <p:spPr>
          <a:xfrm>
            <a:off x="3566160" y="6266717"/>
            <a:ext cx="2421244" cy="923330"/>
          </a:xfrm>
          <a:prstGeom prst="rect">
            <a:avLst/>
          </a:prstGeom>
          <a:noFill/>
        </p:spPr>
        <p:txBody>
          <a:bodyPr wrap="square" rtlCol="0">
            <a:spAutoFit/>
          </a:bodyPr>
          <a:lstStyle/>
          <a:p>
            <a:pPr algn="ctr" defTabSz="652436" fontAlgn="base">
              <a:spcBef>
                <a:spcPct val="0"/>
              </a:spcBef>
              <a:spcAft>
                <a:spcPct val="0"/>
              </a:spcAft>
              <a:defRPr/>
            </a:pPr>
            <a:r>
              <a:rPr lang="en-US" sz="1800" b="1">
                <a:solidFill>
                  <a:srgbClr val="FFFFFF"/>
                </a:solidFill>
                <a:latin typeface="Arial" charset="0"/>
                <a:ea typeface="ヒラギノ角ゴ Pro W3" charset="0"/>
              </a:rPr>
              <a:t>0-20.50 points: Negative adjustment of -9%</a:t>
            </a:r>
          </a:p>
        </p:txBody>
      </p:sp>
      <p:sp>
        <p:nvSpPr>
          <p:cNvPr id="38" name="TextBox 37">
            <a:extLst>
              <a:ext uri="{FF2B5EF4-FFF2-40B4-BE49-F238E27FC236}">
                <a16:creationId xmlns:a16="http://schemas.microsoft.com/office/drawing/2014/main" id="{6F52C4D7-3692-5AEC-7A72-55BE327A6A1F}"/>
              </a:ext>
            </a:extLst>
          </p:cNvPr>
          <p:cNvSpPr txBox="1"/>
          <p:nvPr/>
        </p:nvSpPr>
        <p:spPr>
          <a:xfrm>
            <a:off x="8319026" y="6367569"/>
            <a:ext cx="2562335" cy="867930"/>
          </a:xfrm>
          <a:prstGeom prst="rect">
            <a:avLst/>
          </a:prstGeom>
          <a:noFill/>
        </p:spPr>
        <p:txBody>
          <a:bodyPr wrap="square" rtlCol="0">
            <a:spAutoFit/>
          </a:bodyPr>
          <a:lstStyle/>
          <a:p>
            <a:pPr algn="ctr" defTabSz="652436" fontAlgn="base">
              <a:spcBef>
                <a:spcPct val="0"/>
              </a:spcBef>
              <a:spcAft>
                <a:spcPct val="0"/>
              </a:spcAft>
              <a:defRPr/>
            </a:pPr>
            <a:r>
              <a:rPr lang="en-US" sz="1680" b="1">
                <a:solidFill>
                  <a:srgbClr val="FFFFFF"/>
                </a:solidFill>
                <a:latin typeface="Arial" charset="0"/>
                <a:ea typeface="ヒラギノ角ゴ Pro W3" charset="0"/>
              </a:rPr>
              <a:t>82.01-100 points: Positive adjustment between 0% and +9%</a:t>
            </a:r>
          </a:p>
        </p:txBody>
      </p:sp>
      <p:pic>
        <p:nvPicPr>
          <p:cNvPr id="10" name="Picture 9" descr="A pie chart with numbers and a black background&#10;&#10;Description automatically generated">
            <a:extLst>
              <a:ext uri="{FF2B5EF4-FFF2-40B4-BE49-F238E27FC236}">
                <a16:creationId xmlns:a16="http://schemas.microsoft.com/office/drawing/2014/main" id="{D7B3DE78-449A-60E0-2239-A225F158703A}"/>
              </a:ext>
            </a:extLst>
          </p:cNvPr>
          <p:cNvPicPr>
            <a:picLocks noChangeAspect="1"/>
          </p:cNvPicPr>
          <p:nvPr/>
        </p:nvPicPr>
        <p:blipFill>
          <a:blip r:embed="rId4"/>
          <a:stretch>
            <a:fillRect/>
          </a:stretch>
        </p:blipFill>
        <p:spPr>
          <a:xfrm>
            <a:off x="2274849" y="3722670"/>
            <a:ext cx="11664174" cy="3806237"/>
          </a:xfrm>
          <a:prstGeom prst="rect">
            <a:avLst/>
          </a:prstGeom>
        </p:spPr>
      </p:pic>
    </p:spTree>
    <p:extLst>
      <p:ext uri="{BB962C8B-B14F-4D97-AF65-F5344CB8AC3E}">
        <p14:creationId xmlns:p14="http://schemas.microsoft.com/office/powerpoint/2010/main" val="96233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322A99-7724-9B4C-9C81-ADC7C08A472F}"/>
              </a:ext>
            </a:extLst>
          </p:cNvPr>
          <p:cNvSpPr>
            <a:spLocks noGrp="1"/>
          </p:cNvSpPr>
          <p:nvPr>
            <p:ph type="title"/>
          </p:nvPr>
        </p:nvSpPr>
        <p:spPr/>
        <p:txBody>
          <a:bodyPr/>
          <a:lstStyle/>
          <a:p>
            <a:r>
              <a:rPr lang="en-US" sz="3350">
                <a:ea typeface="ヒラギノ角ゴ Pro W3"/>
              </a:rPr>
              <a:t>MIPS Performance Threshold Remains Hard to Achieve in 2024</a:t>
            </a:r>
          </a:p>
        </p:txBody>
      </p:sp>
      <p:sp>
        <p:nvSpPr>
          <p:cNvPr id="8" name="Content Placeholder 7">
            <a:extLst>
              <a:ext uri="{FF2B5EF4-FFF2-40B4-BE49-F238E27FC236}">
                <a16:creationId xmlns:a16="http://schemas.microsoft.com/office/drawing/2014/main" id="{2FE0CB3A-C341-DE7D-888C-AF00B65660E9}"/>
              </a:ext>
            </a:extLst>
          </p:cNvPr>
          <p:cNvSpPr>
            <a:spLocks noGrp="1"/>
          </p:cNvSpPr>
          <p:nvPr>
            <p:ph idx="1"/>
          </p:nvPr>
        </p:nvSpPr>
        <p:spPr>
          <a:xfrm>
            <a:off x="600065" y="1458632"/>
            <a:ext cx="13260150" cy="5939477"/>
          </a:xfrm>
        </p:spPr>
        <p:txBody>
          <a:bodyPr/>
          <a:lstStyle/>
          <a:p>
            <a:pPr marL="327660" indent="-327660"/>
            <a:r>
              <a:rPr lang="en-US" sz="2150">
                <a:ea typeface="ヒラギノ角ゴ Pro W3"/>
              </a:rPr>
              <a:t>The CMS finalized that the </a:t>
            </a:r>
            <a:r>
              <a:rPr lang="en-US" sz="2150">
                <a:ea typeface="Times New Roman" panose="02020603050405020304" pitchFamily="18" charset="0"/>
              </a:rPr>
              <a:t>data completeness threshold</a:t>
            </a:r>
            <a:r>
              <a:rPr lang="en-US" sz="2150">
                <a:solidFill>
                  <a:schemeClr val="accent4"/>
                </a:solidFill>
                <a:ea typeface="Times New Roman" panose="02020603050405020304" pitchFamily="18" charset="0"/>
              </a:rPr>
              <a:t> </a:t>
            </a:r>
            <a:r>
              <a:rPr lang="en-US" sz="2150">
                <a:ea typeface="Times New Roman" panose="02020603050405020304" pitchFamily="18" charset="0"/>
              </a:rPr>
              <a:t>will increase from 70% to </a:t>
            </a:r>
            <a:r>
              <a:rPr lang="en-US" sz="2150">
                <a:solidFill>
                  <a:schemeClr val="accent4"/>
                </a:solidFill>
                <a:ea typeface="Times New Roman" panose="02020603050405020304" pitchFamily="18" charset="0"/>
              </a:rPr>
              <a:t>75</a:t>
            </a:r>
            <a:r>
              <a:rPr lang="en-US" sz="2150">
                <a:solidFill>
                  <a:schemeClr val="tx2"/>
                </a:solidFill>
                <a:ea typeface="Times New Roman" panose="02020603050405020304" pitchFamily="18" charset="0"/>
              </a:rPr>
              <a:t>%</a:t>
            </a:r>
            <a:r>
              <a:rPr lang="en-US" sz="2150">
                <a:ea typeface="Times New Roman" panose="02020603050405020304" pitchFamily="18" charset="0"/>
              </a:rPr>
              <a:t> for 2024 and 2025</a:t>
            </a:r>
            <a:endParaRPr lang="en-US" sz="2000"/>
          </a:p>
          <a:p>
            <a:pPr marL="623570" lvl="1" indent="-340995"/>
            <a:r>
              <a:rPr lang="en-US">
                <a:ea typeface="Times New Roman" panose="02020603050405020304" pitchFamily="18" charset="0"/>
              </a:rPr>
              <a:t>The CMS did NOT finalize the proposal to increase the data completeness threshold to 80% starting in 2027</a:t>
            </a:r>
          </a:p>
          <a:p>
            <a:pPr marL="623570" lvl="1" indent="-340995"/>
            <a:r>
              <a:rPr lang="en-US">
                <a:ea typeface="Times New Roman" panose="02020603050405020304" pitchFamily="18" charset="0"/>
              </a:rPr>
              <a:t>The CMS insists the long-term goal is to get to 100% data completeness; we do not think this is realistic</a:t>
            </a:r>
            <a:endParaRPr lang="en-US"/>
          </a:p>
          <a:p>
            <a:pPr marL="327660" indent="-327660"/>
            <a:endParaRPr lang="en-US" sz="2160">
              <a:ea typeface="ヒラギノ角ゴ Pro W3"/>
            </a:endParaRPr>
          </a:p>
          <a:p>
            <a:pPr marL="327660" indent="-327660"/>
            <a:r>
              <a:rPr lang="en-US" sz="2150">
                <a:ea typeface="ヒラギノ角ゴ Pro W3"/>
              </a:rPr>
              <a:t>Recall:</a:t>
            </a:r>
          </a:p>
          <a:p>
            <a:pPr marL="622935" lvl="1" indent="-340360"/>
            <a:r>
              <a:rPr lang="en-US" sz="2150">
                <a:ea typeface="ヒラギノ角ゴ Pro W3"/>
              </a:rPr>
              <a:t>3-point floor for quality measures was removed </a:t>
            </a:r>
            <a:endParaRPr lang="en-US" sz="2150"/>
          </a:p>
          <a:p>
            <a:pPr marL="622935" lvl="1" indent="-340360"/>
            <a:r>
              <a:rPr lang="en-US" sz="2150">
                <a:ea typeface="ヒラギノ角ゴ Pro W3"/>
              </a:rPr>
              <a:t>Topped out measures are only worth up to 7 points; most pathology QPP (public domain) measures are topped out. This means that:</a:t>
            </a:r>
          </a:p>
          <a:p>
            <a:pPr marL="916940" lvl="2" indent="-340360"/>
            <a:r>
              <a:rPr lang="en-US" sz="1900">
                <a:solidFill>
                  <a:schemeClr val="accent4"/>
                </a:solidFill>
                <a:ea typeface="ヒラギノ角ゴ Pro W3"/>
              </a:rPr>
              <a:t>Pathologists in large practices will struggle to reach the performance threshold by reporting only QPP (public domain) measures</a:t>
            </a:r>
            <a:r>
              <a:rPr lang="en-US" sz="1900">
                <a:ea typeface="ヒラギノ角ゴ Pro W3"/>
              </a:rPr>
              <a:t>; pathologists need QCDR measures that are worth more points</a:t>
            </a:r>
          </a:p>
          <a:p>
            <a:pPr marL="916940" lvl="2" indent="-340360"/>
            <a:r>
              <a:rPr lang="en-US" sz="1900">
                <a:ea typeface="ヒラギノ角ゴ Pro W3"/>
              </a:rPr>
              <a:t>Pathologists using topped out QPP measures </a:t>
            </a:r>
            <a:r>
              <a:rPr lang="en-US" sz="1900" i="1">
                <a:ea typeface="ヒラギノ角ゴ Pro W3"/>
              </a:rPr>
              <a:t>must </a:t>
            </a:r>
            <a:r>
              <a:rPr lang="en-US" sz="1900">
                <a:ea typeface="ヒラギノ角ゴ Pro W3"/>
              </a:rPr>
              <a:t>achieve 100% to get the whole 7 points</a:t>
            </a:r>
          </a:p>
          <a:p>
            <a:pPr marL="327660" indent="-327660"/>
            <a:endParaRPr lang="en-US" sz="2160"/>
          </a:p>
          <a:p>
            <a:pPr marL="0" indent="0">
              <a:buNone/>
            </a:pPr>
            <a:endParaRPr lang="en-US" sz="2160"/>
          </a:p>
          <a:p>
            <a:pPr marL="327660" indent="-327660"/>
            <a:endParaRPr lang="en-US" sz="2160"/>
          </a:p>
          <a:p>
            <a:pPr marL="0" indent="0">
              <a:buNone/>
            </a:pPr>
            <a:endParaRPr lang="en-US" sz="2160"/>
          </a:p>
        </p:txBody>
      </p:sp>
      <p:sp>
        <p:nvSpPr>
          <p:cNvPr id="4" name="Slide Number Placeholder 3">
            <a:extLst>
              <a:ext uri="{FF2B5EF4-FFF2-40B4-BE49-F238E27FC236}">
                <a16:creationId xmlns:a16="http://schemas.microsoft.com/office/drawing/2014/main" id="{E7C5ADF9-E941-A03B-D5F8-DE8D320E7835}"/>
              </a:ext>
            </a:extLst>
          </p:cNvPr>
          <p:cNvSpPr>
            <a:spLocks noGrp="1"/>
          </p:cNvSpPr>
          <p:nvPr>
            <p:ph type="sldNum" sz="quarter" idx="11"/>
          </p:nvPr>
        </p:nvSpPr>
        <p:spPr/>
        <p:txBody>
          <a:bodyPr/>
          <a:lstStyle/>
          <a:p>
            <a:pPr>
              <a:defRPr/>
            </a:pPr>
            <a:fld id="{E40E4D0C-D621-8746-B3FA-F893B25404BB}" type="slidenum">
              <a:rPr lang="en-US">
                <a:solidFill>
                  <a:srgbClr val="000000">
                    <a:tint val="75000"/>
                  </a:srgbClr>
                </a:solidFill>
                <a:latin typeface="Arial"/>
              </a:rPr>
              <a:pPr>
                <a:defRPr/>
              </a:pPr>
              <a:t>29</a:t>
            </a:fld>
            <a:endParaRPr lang="en-US">
              <a:solidFill>
                <a:srgbClr val="000000">
                  <a:tint val="75000"/>
                </a:srgbClr>
              </a:solidFill>
              <a:latin typeface="Arial"/>
            </a:endParaRPr>
          </a:p>
        </p:txBody>
      </p:sp>
    </p:spTree>
    <p:extLst>
      <p:ext uri="{BB962C8B-B14F-4D97-AF65-F5344CB8AC3E}">
        <p14:creationId xmlns:p14="http://schemas.microsoft.com/office/powerpoint/2010/main" val="4444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Welcome</a:t>
            </a:r>
          </a:p>
        </p:txBody>
      </p:sp>
      <p:sp>
        <p:nvSpPr>
          <p:cNvPr id="5" name="Text Placeholder 4"/>
          <p:cNvSpPr>
            <a:spLocks noGrp="1"/>
          </p:cNvSpPr>
          <p:nvPr>
            <p:ph idx="1"/>
          </p:nvPr>
        </p:nvSpPr>
        <p:spPr>
          <a:xfrm>
            <a:off x="870445" y="1534319"/>
            <a:ext cx="6444755" cy="5654675"/>
          </a:xfrm>
        </p:spPr>
        <p:txBody>
          <a:bodyPr/>
          <a:lstStyle/>
          <a:p>
            <a:pPr>
              <a:buNone/>
            </a:pPr>
            <a:r>
              <a:rPr lang="en-US" i="0">
                <a:effectLst/>
                <a:latin typeface="Arial" panose="020B0604020202020204" pitchFamily="34" charset="0"/>
              </a:rPr>
              <a:t>Ronald McLawhon, MD, PhD, FCAP</a:t>
            </a:r>
          </a:p>
          <a:p>
            <a:r>
              <a:rPr lang="en-US" altLang="en-US">
                <a:ea typeface="ヒラギノ角ゴ Pro W3"/>
                <a:cs typeface="ヒラギノ角ゴ Pro W3"/>
              </a:rPr>
              <a:t>Chair, CAP Economic Affairs Committee </a:t>
            </a:r>
          </a:p>
          <a:p>
            <a:endParaRPr lang="en-US" altLang="en-US">
              <a:ea typeface="ヒラギノ角ゴ Pro W3"/>
              <a:cs typeface="ヒラギノ角ゴ Pro W3"/>
            </a:endParaRP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3</a:t>
            </a:fld>
            <a:endParaRPr lang="en-US"/>
          </a:p>
        </p:txBody>
      </p:sp>
      <p:pic>
        <p:nvPicPr>
          <p:cNvPr id="3" name="Picture 2">
            <a:extLst>
              <a:ext uri="{FF2B5EF4-FFF2-40B4-BE49-F238E27FC236}">
                <a16:creationId xmlns:a16="http://schemas.microsoft.com/office/drawing/2014/main" id="{BC17545E-0045-4D9B-BF8F-6EA4B620ED5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888297" y="1534319"/>
            <a:ext cx="3275333" cy="4177176"/>
          </a:xfrm>
          <a:prstGeom prst="rect">
            <a:avLst/>
          </a:prstGeom>
        </p:spPr>
      </p:pic>
    </p:spTree>
    <p:extLst>
      <p:ext uri="{BB962C8B-B14F-4D97-AF65-F5344CB8AC3E}">
        <p14:creationId xmlns:p14="http://schemas.microsoft.com/office/powerpoint/2010/main" val="25683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246D-5598-4E00-A4F7-6DB27DF1598B}"/>
              </a:ext>
            </a:extLst>
          </p:cNvPr>
          <p:cNvSpPr>
            <a:spLocks noGrp="1"/>
          </p:cNvSpPr>
          <p:nvPr>
            <p:ph type="title"/>
          </p:nvPr>
        </p:nvSpPr>
        <p:spPr>
          <a:xfrm>
            <a:off x="483208" y="465140"/>
            <a:ext cx="13445519" cy="792162"/>
          </a:xfrm>
        </p:spPr>
        <p:txBody>
          <a:bodyPr/>
          <a:lstStyle/>
          <a:p>
            <a:r>
              <a:rPr lang="en-US" sz="4400"/>
              <a:t>What is Staying the Same in MIPS in 2024</a:t>
            </a:r>
          </a:p>
        </p:txBody>
      </p:sp>
      <p:sp>
        <p:nvSpPr>
          <p:cNvPr id="4" name="Slide Number Placeholder 3">
            <a:extLst>
              <a:ext uri="{FF2B5EF4-FFF2-40B4-BE49-F238E27FC236}">
                <a16:creationId xmlns:a16="http://schemas.microsoft.com/office/drawing/2014/main" id="{11E4A8F6-CB2C-41DE-A6A1-3DCCC9CDA007}"/>
              </a:ext>
            </a:extLst>
          </p:cNvPr>
          <p:cNvSpPr>
            <a:spLocks noGrp="1"/>
          </p:cNvSpPr>
          <p:nvPr>
            <p:ph type="sldNum" sz="quarter" idx="11"/>
          </p:nvPr>
        </p:nvSpPr>
        <p:spPr/>
        <p:txBody>
          <a:bodyPr/>
          <a:lstStyle/>
          <a:p>
            <a:pPr>
              <a:defRPr/>
            </a:pPr>
            <a:fld id="{DA334BCE-71BB-5C4B-ADF3-0990CAD694A9}" type="slidenum">
              <a:rPr lang="en-US">
                <a:solidFill>
                  <a:prstClr val="black">
                    <a:tint val="75000"/>
                  </a:prstClr>
                </a:solidFill>
                <a:latin typeface="Arial"/>
              </a:rPr>
              <a:pPr>
                <a:defRPr/>
              </a:pPr>
              <a:t>30</a:t>
            </a:fld>
            <a:endParaRPr lang="en-US">
              <a:solidFill>
                <a:prstClr val="black">
                  <a:tint val="75000"/>
                </a:prstClr>
              </a:solidFill>
              <a:latin typeface="Arial"/>
            </a:endParaRPr>
          </a:p>
        </p:txBody>
      </p:sp>
      <p:graphicFrame>
        <p:nvGraphicFramePr>
          <p:cNvPr id="7" name="Table 7">
            <a:extLst>
              <a:ext uri="{FF2B5EF4-FFF2-40B4-BE49-F238E27FC236}">
                <a16:creationId xmlns:a16="http://schemas.microsoft.com/office/drawing/2014/main" id="{2F844CBB-E91E-BC6B-B7F1-A571F06C6A68}"/>
              </a:ext>
            </a:extLst>
          </p:cNvPr>
          <p:cNvGraphicFramePr>
            <a:graphicFrameLocks noGrp="1"/>
          </p:cNvGraphicFramePr>
          <p:nvPr>
            <p:extLst>
              <p:ext uri="{D42A27DB-BD31-4B8C-83A1-F6EECF244321}">
                <p14:modId xmlns:p14="http://schemas.microsoft.com/office/powerpoint/2010/main" val="2243672518"/>
              </p:ext>
            </p:extLst>
          </p:nvPr>
        </p:nvGraphicFramePr>
        <p:xfrm>
          <a:off x="636262" y="1906859"/>
          <a:ext cx="13090553" cy="4876056"/>
        </p:xfrm>
        <a:graphic>
          <a:graphicData uri="http://schemas.openxmlformats.org/drawingml/2006/table">
            <a:tbl>
              <a:tblPr firstRow="1" bandRow="1">
                <a:tableStyleId>{5C22544A-7EE6-4342-B048-85BDC9FD1C3A}</a:tableStyleId>
              </a:tblPr>
              <a:tblGrid>
                <a:gridCol w="5351929">
                  <a:extLst>
                    <a:ext uri="{9D8B030D-6E8A-4147-A177-3AD203B41FA5}">
                      <a16:colId xmlns:a16="http://schemas.microsoft.com/office/drawing/2014/main" val="288017117"/>
                    </a:ext>
                  </a:extLst>
                </a:gridCol>
                <a:gridCol w="7738624">
                  <a:extLst>
                    <a:ext uri="{9D8B030D-6E8A-4147-A177-3AD203B41FA5}">
                      <a16:colId xmlns:a16="http://schemas.microsoft.com/office/drawing/2014/main" val="1965400793"/>
                    </a:ext>
                  </a:extLst>
                </a:gridCol>
              </a:tblGrid>
              <a:tr h="536448">
                <a:tc>
                  <a:txBody>
                    <a:bodyPr/>
                    <a:lstStyle/>
                    <a:p>
                      <a:r>
                        <a:rPr lang="en-US" sz="2800" b="1"/>
                        <a:t>Criteria</a:t>
                      </a:r>
                    </a:p>
                  </a:txBody>
                  <a:tcPr marL="109728" marR="109728" marT="54864" marB="54864"/>
                </a:tc>
                <a:tc>
                  <a:txBody>
                    <a:bodyPr/>
                    <a:lstStyle/>
                    <a:p>
                      <a:r>
                        <a:rPr lang="en-US" sz="2800" b="1"/>
                        <a:t>2024</a:t>
                      </a:r>
                    </a:p>
                  </a:txBody>
                  <a:tcPr marL="109728" marR="109728" marT="54864" marB="54864"/>
                </a:tc>
                <a:extLst>
                  <a:ext uri="{0D108BD9-81ED-4DB2-BD59-A6C34878D82A}">
                    <a16:rowId xmlns:a16="http://schemas.microsoft.com/office/drawing/2014/main" val="2431202896"/>
                  </a:ext>
                </a:extLst>
              </a:tr>
              <a:tr h="914400">
                <a:tc>
                  <a:txBody>
                    <a:bodyPr/>
                    <a:lstStyle/>
                    <a:p>
                      <a:pPr marL="0" marR="0" lvl="0" indent="0" algn="l" defTabSz="544237" rtl="0" eaLnBrk="1" fontAlgn="auto" latinLnBrk="0" hangingPunct="1">
                        <a:lnSpc>
                          <a:spcPct val="100000"/>
                        </a:lnSpc>
                        <a:spcBef>
                          <a:spcPts val="0"/>
                        </a:spcBef>
                        <a:spcAft>
                          <a:spcPts val="0"/>
                        </a:spcAft>
                        <a:buClrTx/>
                        <a:buSzTx/>
                        <a:buFontTx/>
                        <a:buNone/>
                        <a:tabLst/>
                        <a:defRPr/>
                      </a:pPr>
                      <a:r>
                        <a:rPr lang="en-US" sz="2600" b="1">
                          <a:solidFill>
                            <a:srgbClr val="595959"/>
                          </a:solidFill>
                        </a:rPr>
                        <a:t>Performance Category Reweighting</a:t>
                      </a:r>
                    </a:p>
                  </a:txBody>
                  <a:tcPr marL="109728" marR="109728" marT="54864" marB="54864"/>
                </a:tc>
                <a:tc>
                  <a:txBody>
                    <a:bodyPr/>
                    <a:lstStyle/>
                    <a:p>
                      <a:r>
                        <a:rPr lang="en-US" sz="2600" b="1">
                          <a:solidFill>
                            <a:srgbClr val="595959"/>
                          </a:solidFill>
                        </a:rPr>
                        <a:t>Large Practices: 85% Quality/15% IA</a:t>
                      </a:r>
                    </a:p>
                    <a:p>
                      <a:r>
                        <a:rPr lang="en-US" sz="2600" b="1">
                          <a:solidFill>
                            <a:srgbClr val="595959"/>
                          </a:solidFill>
                        </a:rPr>
                        <a:t>Small Practices: 50% Quality/50% IA</a:t>
                      </a:r>
                    </a:p>
                  </a:txBody>
                  <a:tcPr marL="109728" marR="109728" marT="54864" marB="54864"/>
                </a:tc>
                <a:extLst>
                  <a:ext uri="{0D108BD9-81ED-4DB2-BD59-A6C34878D82A}">
                    <a16:rowId xmlns:a16="http://schemas.microsoft.com/office/drawing/2014/main" val="915921184"/>
                  </a:ext>
                </a:extLst>
              </a:tr>
              <a:tr h="1316736">
                <a:tc>
                  <a:txBody>
                    <a:bodyPr/>
                    <a:lstStyle/>
                    <a:p>
                      <a:r>
                        <a:rPr lang="en-US" sz="2600" b="1">
                          <a:solidFill>
                            <a:srgbClr val="595959"/>
                          </a:solidFill>
                        </a:rPr>
                        <a:t>Measure Bonus Points</a:t>
                      </a:r>
                    </a:p>
                  </a:txBody>
                  <a:tcPr marL="109728" marR="109728" marT="54864" marB="54864"/>
                </a:tc>
                <a:tc>
                  <a:txBody>
                    <a:bodyPr/>
                    <a:lstStyle/>
                    <a:p>
                      <a:r>
                        <a:rPr lang="en-US" sz="2600" b="1">
                          <a:solidFill>
                            <a:srgbClr val="595959"/>
                          </a:solidFill>
                        </a:rPr>
                        <a:t>No bonus points for additional high priority measures</a:t>
                      </a:r>
                    </a:p>
                    <a:p>
                      <a:r>
                        <a:rPr lang="en-US" sz="2600" b="1">
                          <a:solidFill>
                            <a:srgbClr val="595959"/>
                          </a:solidFill>
                        </a:rPr>
                        <a:t>6 bonus points for small practices</a:t>
                      </a:r>
                    </a:p>
                  </a:txBody>
                  <a:tcPr marL="109728" marR="109728" marT="54864" marB="54864"/>
                </a:tc>
                <a:extLst>
                  <a:ext uri="{0D108BD9-81ED-4DB2-BD59-A6C34878D82A}">
                    <a16:rowId xmlns:a16="http://schemas.microsoft.com/office/drawing/2014/main" val="4024221256"/>
                  </a:ext>
                </a:extLst>
              </a:tr>
              <a:tr h="1316736">
                <a:tc>
                  <a:txBody>
                    <a:bodyPr/>
                    <a:lstStyle/>
                    <a:p>
                      <a:r>
                        <a:rPr lang="en-US" sz="2600" b="1">
                          <a:solidFill>
                            <a:srgbClr val="595959"/>
                          </a:solidFill>
                        </a:rPr>
                        <a:t>Traditional MIPS Sunset Date</a:t>
                      </a:r>
                    </a:p>
                  </a:txBody>
                  <a:tcPr marL="109728" marR="109728" marT="54864" marB="54864"/>
                </a:tc>
                <a:tc>
                  <a:txBody>
                    <a:bodyPr/>
                    <a:lstStyle/>
                    <a:p>
                      <a:r>
                        <a:rPr lang="en-US" sz="2600" b="1">
                          <a:solidFill>
                            <a:srgbClr val="595959"/>
                          </a:solidFill>
                        </a:rPr>
                        <a:t>No date for traditional MIPS to end</a:t>
                      </a:r>
                    </a:p>
                  </a:txBody>
                  <a:tcPr marL="109728" marR="109728" marT="54864" marB="54864"/>
                </a:tc>
                <a:extLst>
                  <a:ext uri="{0D108BD9-81ED-4DB2-BD59-A6C34878D82A}">
                    <a16:rowId xmlns:a16="http://schemas.microsoft.com/office/drawing/2014/main" val="1369287728"/>
                  </a:ext>
                </a:extLst>
              </a:tr>
              <a:tr h="791736">
                <a:tc>
                  <a:txBody>
                    <a:bodyPr/>
                    <a:lstStyle/>
                    <a:p>
                      <a:pPr lvl="0">
                        <a:buNone/>
                      </a:pPr>
                      <a:r>
                        <a:rPr lang="en-US" sz="2600" b="1">
                          <a:solidFill>
                            <a:srgbClr val="009ABF"/>
                          </a:solidFill>
                        </a:rPr>
                        <a:t>Performance Threshold</a:t>
                      </a:r>
                    </a:p>
                  </a:txBody>
                  <a:tcPr marL="109728" marR="109728" marT="54864" marB="54864"/>
                </a:tc>
                <a:tc>
                  <a:txBody>
                    <a:bodyPr/>
                    <a:lstStyle/>
                    <a:p>
                      <a:pPr lvl="0">
                        <a:buNone/>
                      </a:pPr>
                      <a:r>
                        <a:rPr lang="en-US" sz="2600" b="1">
                          <a:solidFill>
                            <a:srgbClr val="009ABF"/>
                          </a:solidFill>
                        </a:rPr>
                        <a:t>75 Points</a:t>
                      </a:r>
                    </a:p>
                  </a:txBody>
                  <a:tcPr marL="109728" marR="109728" marT="54864" marB="54864"/>
                </a:tc>
                <a:extLst>
                  <a:ext uri="{0D108BD9-81ED-4DB2-BD59-A6C34878D82A}">
                    <a16:rowId xmlns:a16="http://schemas.microsoft.com/office/drawing/2014/main" val="3890215399"/>
                  </a:ext>
                </a:extLst>
              </a:tr>
            </a:tbl>
          </a:graphicData>
        </a:graphic>
      </p:graphicFrame>
    </p:spTree>
    <p:extLst>
      <p:ext uri="{BB962C8B-B14F-4D97-AF65-F5344CB8AC3E}">
        <p14:creationId xmlns:p14="http://schemas.microsoft.com/office/powerpoint/2010/main" val="93639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A334BCE-71BB-5C4B-ADF3-0990CAD694A9}" type="slidenum">
              <a:rPr lang="en-US">
                <a:solidFill>
                  <a:srgbClr val="000000">
                    <a:tint val="75000"/>
                  </a:srgbClr>
                </a:solidFill>
                <a:latin typeface="Arial"/>
              </a:rPr>
              <a:pPr>
                <a:defRPr/>
              </a:pPr>
              <a:t>31</a:t>
            </a:fld>
            <a:endParaRPr lang="en-US">
              <a:solidFill>
                <a:srgbClr val="000000">
                  <a:tint val="75000"/>
                </a:srgbClr>
              </a:solidFill>
              <a:latin typeface="Arial"/>
            </a:endParaRPr>
          </a:p>
        </p:txBody>
      </p:sp>
      <p:sp>
        <p:nvSpPr>
          <p:cNvPr id="11" name="Title 8">
            <a:extLst>
              <a:ext uri="{FF2B5EF4-FFF2-40B4-BE49-F238E27FC236}">
                <a16:creationId xmlns:a16="http://schemas.microsoft.com/office/drawing/2014/main" id="{40648FF5-9BA9-41E5-B2B1-3EE1ABA4F29B}"/>
              </a:ext>
            </a:extLst>
          </p:cNvPr>
          <p:cNvSpPr>
            <a:spLocks noGrp="1"/>
          </p:cNvSpPr>
          <p:nvPr>
            <p:ph type="title"/>
          </p:nvPr>
        </p:nvSpPr>
        <p:spPr>
          <a:xfrm>
            <a:off x="869952" y="465139"/>
            <a:ext cx="13090525" cy="792162"/>
          </a:xfrm>
        </p:spPr>
        <p:txBody>
          <a:bodyPr/>
          <a:lstStyle/>
          <a:p>
            <a:r>
              <a:rPr lang="en-US" sz="4400">
                <a:ea typeface="ヒラギノ角ゴ Pro W3"/>
              </a:rPr>
              <a:t>2024 Pathology Quality Measures Set</a:t>
            </a:r>
            <a:endParaRPr lang="en-US">
              <a:ea typeface="ヒラギノ角ゴ Pro W3"/>
            </a:endParaRPr>
          </a:p>
        </p:txBody>
      </p:sp>
      <p:graphicFrame>
        <p:nvGraphicFramePr>
          <p:cNvPr id="5" name="Table 3">
            <a:extLst>
              <a:ext uri="{FF2B5EF4-FFF2-40B4-BE49-F238E27FC236}">
                <a16:creationId xmlns:a16="http://schemas.microsoft.com/office/drawing/2014/main" id="{81347CC7-2058-CC3C-E46D-313763739E40}"/>
              </a:ext>
            </a:extLst>
          </p:cNvPr>
          <p:cNvGraphicFramePr>
            <a:graphicFrameLocks noGrp="1"/>
          </p:cNvGraphicFramePr>
          <p:nvPr>
            <p:extLst>
              <p:ext uri="{D42A27DB-BD31-4B8C-83A1-F6EECF244321}">
                <p14:modId xmlns:p14="http://schemas.microsoft.com/office/powerpoint/2010/main" val="2647984757"/>
              </p:ext>
            </p:extLst>
          </p:nvPr>
        </p:nvGraphicFramePr>
        <p:xfrm>
          <a:off x="1645921" y="1356969"/>
          <a:ext cx="10311618" cy="5288234"/>
        </p:xfrm>
        <a:graphic>
          <a:graphicData uri="http://schemas.openxmlformats.org/drawingml/2006/table">
            <a:tbl>
              <a:tblPr firstRow="1" bandRow="1">
                <a:tableStyleId>{5C22544A-7EE6-4342-B048-85BDC9FD1C3A}</a:tableStyleId>
              </a:tblPr>
              <a:tblGrid>
                <a:gridCol w="3415451">
                  <a:extLst>
                    <a:ext uri="{9D8B030D-6E8A-4147-A177-3AD203B41FA5}">
                      <a16:colId xmlns:a16="http://schemas.microsoft.com/office/drawing/2014/main" val="1737163893"/>
                    </a:ext>
                  </a:extLst>
                </a:gridCol>
                <a:gridCol w="6896167">
                  <a:extLst>
                    <a:ext uri="{9D8B030D-6E8A-4147-A177-3AD203B41FA5}">
                      <a16:colId xmlns:a16="http://schemas.microsoft.com/office/drawing/2014/main" val="712988938"/>
                    </a:ext>
                  </a:extLst>
                </a:gridCol>
              </a:tblGrid>
              <a:tr h="457200">
                <a:tc>
                  <a:txBody>
                    <a:bodyPr/>
                    <a:lstStyle/>
                    <a:p>
                      <a:r>
                        <a:rPr lang="en-US" sz="2400"/>
                        <a:t>Measure ID</a:t>
                      </a:r>
                    </a:p>
                  </a:txBody>
                  <a:tcPr/>
                </a:tc>
                <a:tc>
                  <a:txBody>
                    <a:bodyPr/>
                    <a:lstStyle/>
                    <a:p>
                      <a:r>
                        <a:rPr lang="en-US" sz="2400"/>
                        <a:t>Title</a:t>
                      </a:r>
                    </a:p>
                  </a:txBody>
                  <a:tcPr/>
                </a:tc>
                <a:extLst>
                  <a:ext uri="{0D108BD9-81ED-4DB2-BD59-A6C34878D82A}">
                    <a16:rowId xmlns:a16="http://schemas.microsoft.com/office/drawing/2014/main" val="2144555124"/>
                  </a:ext>
                </a:extLst>
              </a:tr>
              <a:tr h="420624">
                <a:tc>
                  <a:txBody>
                    <a:bodyPr/>
                    <a:lstStyle/>
                    <a:p>
                      <a:r>
                        <a:rPr lang="en-US" sz="2200" b="1">
                          <a:solidFill>
                            <a:srgbClr val="595959"/>
                          </a:solidFill>
                        </a:rPr>
                        <a:t>QPP 249</a:t>
                      </a:r>
                    </a:p>
                  </a:txBody>
                  <a:tcPr/>
                </a:tc>
                <a:tc>
                  <a:txBody>
                    <a:bodyPr/>
                    <a:lstStyle/>
                    <a:p>
                      <a:r>
                        <a:rPr lang="en-US" sz="2200" b="1">
                          <a:solidFill>
                            <a:srgbClr val="595959"/>
                          </a:solidFill>
                        </a:rPr>
                        <a:t>Barrett’s Esophagus</a:t>
                      </a:r>
                    </a:p>
                  </a:txBody>
                  <a:tcPr/>
                </a:tc>
                <a:extLst>
                  <a:ext uri="{0D108BD9-81ED-4DB2-BD59-A6C34878D82A}">
                    <a16:rowId xmlns:a16="http://schemas.microsoft.com/office/drawing/2014/main" val="1649195394"/>
                  </a:ext>
                </a:extLst>
              </a:tr>
              <a:tr h="717725">
                <a:tc>
                  <a:txBody>
                    <a:bodyPr/>
                    <a:lstStyle/>
                    <a:p>
                      <a:r>
                        <a:rPr lang="en-US" sz="2200" b="1">
                          <a:solidFill>
                            <a:srgbClr val="595959"/>
                          </a:solidFill>
                        </a:rPr>
                        <a:t>QPP 250</a:t>
                      </a:r>
                    </a:p>
                  </a:txBody>
                  <a:tcPr/>
                </a:tc>
                <a:tc>
                  <a:txBody>
                    <a:bodyPr/>
                    <a:lstStyle/>
                    <a:p>
                      <a:r>
                        <a:rPr lang="en-US" sz="2200" b="1">
                          <a:solidFill>
                            <a:srgbClr val="595959"/>
                          </a:solidFill>
                        </a:rPr>
                        <a:t>Radical Prostate Reporting</a:t>
                      </a:r>
                    </a:p>
                  </a:txBody>
                  <a:tcPr/>
                </a:tc>
                <a:extLst>
                  <a:ext uri="{0D108BD9-81ED-4DB2-BD59-A6C34878D82A}">
                    <a16:rowId xmlns:a16="http://schemas.microsoft.com/office/drawing/2014/main" val="1231049884"/>
                  </a:ext>
                </a:extLst>
              </a:tr>
              <a:tr h="717725">
                <a:tc>
                  <a:txBody>
                    <a:bodyPr/>
                    <a:lstStyle/>
                    <a:p>
                      <a:r>
                        <a:rPr lang="en-US" sz="2200" b="1">
                          <a:solidFill>
                            <a:srgbClr val="595959"/>
                          </a:solidFill>
                        </a:rPr>
                        <a:t>QPP 395</a:t>
                      </a:r>
                    </a:p>
                  </a:txBody>
                  <a:tcPr/>
                </a:tc>
                <a:tc>
                  <a:txBody>
                    <a:bodyPr/>
                    <a:lstStyle/>
                    <a:p>
                      <a:r>
                        <a:rPr lang="en-US" sz="2200" b="1">
                          <a:solidFill>
                            <a:srgbClr val="595959"/>
                          </a:solidFill>
                        </a:rPr>
                        <a:t>Lung Cancer Reporting (Biopsy/Cytology)</a:t>
                      </a:r>
                    </a:p>
                  </a:txBody>
                  <a:tcPr/>
                </a:tc>
                <a:extLst>
                  <a:ext uri="{0D108BD9-81ED-4DB2-BD59-A6C34878D82A}">
                    <a16:rowId xmlns:a16="http://schemas.microsoft.com/office/drawing/2014/main" val="892905597"/>
                  </a:ext>
                </a:extLst>
              </a:tr>
              <a:tr h="717725">
                <a:tc>
                  <a:txBody>
                    <a:bodyPr/>
                    <a:lstStyle/>
                    <a:p>
                      <a:r>
                        <a:rPr lang="en-US" sz="2200" b="1">
                          <a:solidFill>
                            <a:srgbClr val="595959"/>
                          </a:solidFill>
                        </a:rPr>
                        <a:t>QPP 396</a:t>
                      </a:r>
                    </a:p>
                  </a:txBody>
                  <a:tcPr/>
                </a:tc>
                <a:tc>
                  <a:txBody>
                    <a:bodyPr/>
                    <a:lstStyle/>
                    <a:p>
                      <a:r>
                        <a:rPr lang="en-US" sz="2200" b="1">
                          <a:solidFill>
                            <a:srgbClr val="595959"/>
                          </a:solidFill>
                        </a:rPr>
                        <a:t>Lung Cancer Reporting (Resections)</a:t>
                      </a:r>
                    </a:p>
                  </a:txBody>
                  <a:tcPr/>
                </a:tc>
                <a:extLst>
                  <a:ext uri="{0D108BD9-81ED-4DB2-BD59-A6C34878D82A}">
                    <a16:rowId xmlns:a16="http://schemas.microsoft.com/office/drawing/2014/main" val="2116651460"/>
                  </a:ext>
                </a:extLst>
              </a:tr>
              <a:tr h="420624">
                <a:tc>
                  <a:txBody>
                    <a:bodyPr/>
                    <a:lstStyle/>
                    <a:p>
                      <a:r>
                        <a:rPr lang="en-US" sz="2200" b="1">
                          <a:solidFill>
                            <a:srgbClr val="595959"/>
                          </a:solidFill>
                        </a:rPr>
                        <a:t>QPP 397</a:t>
                      </a:r>
                    </a:p>
                  </a:txBody>
                  <a:tcPr/>
                </a:tc>
                <a:tc>
                  <a:txBody>
                    <a:bodyPr/>
                    <a:lstStyle/>
                    <a:p>
                      <a:r>
                        <a:rPr lang="en-US" sz="2200" b="1">
                          <a:solidFill>
                            <a:srgbClr val="595959"/>
                          </a:solidFill>
                        </a:rPr>
                        <a:t>Melanoma Reporting</a:t>
                      </a:r>
                    </a:p>
                  </a:txBody>
                  <a:tcPr/>
                </a:tc>
                <a:extLst>
                  <a:ext uri="{0D108BD9-81ED-4DB2-BD59-A6C34878D82A}">
                    <a16:rowId xmlns:a16="http://schemas.microsoft.com/office/drawing/2014/main" val="1667223707"/>
                  </a:ext>
                </a:extLst>
              </a:tr>
              <a:tr h="918688">
                <a:tc>
                  <a:txBody>
                    <a:bodyPr/>
                    <a:lstStyle/>
                    <a:p>
                      <a:r>
                        <a:rPr lang="en-US" sz="2200" b="1" i="0">
                          <a:solidFill>
                            <a:srgbClr val="595959"/>
                          </a:solidFill>
                        </a:rPr>
                        <a:t>QPP 440</a:t>
                      </a:r>
                    </a:p>
                  </a:txBody>
                  <a:tcPr/>
                </a:tc>
                <a:tc>
                  <a:txBody>
                    <a:bodyPr/>
                    <a:lstStyle/>
                    <a:p>
                      <a:r>
                        <a:rPr lang="en-US" sz="2200" b="1" i="0">
                          <a:solidFill>
                            <a:srgbClr val="595959"/>
                          </a:solidFill>
                        </a:rPr>
                        <a:t>Biopsy Turnaround Time: Squamous and Basal Cell Cancer and Melanoma*</a:t>
                      </a:r>
                    </a:p>
                  </a:txBody>
                  <a:tcPr/>
                </a:tc>
                <a:extLst>
                  <a:ext uri="{0D108BD9-81ED-4DB2-BD59-A6C34878D82A}">
                    <a16:rowId xmlns:a16="http://schemas.microsoft.com/office/drawing/2014/main" val="1753257418"/>
                  </a:ext>
                </a:extLst>
              </a:tr>
              <a:tr h="905731">
                <a:tc>
                  <a:txBody>
                    <a:bodyPr/>
                    <a:lstStyle/>
                    <a:p>
                      <a:r>
                        <a:rPr lang="en-US" sz="2200" b="1" i="0">
                          <a:solidFill>
                            <a:srgbClr val="595959"/>
                          </a:solidFill>
                        </a:rPr>
                        <a:t>QPP 491</a:t>
                      </a:r>
                    </a:p>
                  </a:txBody>
                  <a:tcPr/>
                </a:tc>
                <a:tc>
                  <a:txBody>
                    <a:bodyPr/>
                    <a:lstStyle/>
                    <a:p>
                      <a:r>
                        <a:rPr lang="en-US" sz="2200" b="1" i="0">
                          <a:solidFill>
                            <a:srgbClr val="595959"/>
                          </a:solidFill>
                        </a:rPr>
                        <a:t>MMR/MSI for Checkpoint Inhibitor Therapy</a:t>
                      </a:r>
                    </a:p>
                  </a:txBody>
                  <a:tcPr/>
                </a:tc>
                <a:extLst>
                  <a:ext uri="{0D108BD9-81ED-4DB2-BD59-A6C34878D82A}">
                    <a16:rowId xmlns:a16="http://schemas.microsoft.com/office/drawing/2014/main" val="3239634992"/>
                  </a:ext>
                </a:extLst>
              </a:tr>
            </a:tbl>
          </a:graphicData>
        </a:graphic>
      </p:graphicFrame>
      <p:sp>
        <p:nvSpPr>
          <p:cNvPr id="4" name="TextBox 3">
            <a:extLst>
              <a:ext uri="{FF2B5EF4-FFF2-40B4-BE49-F238E27FC236}">
                <a16:creationId xmlns:a16="http://schemas.microsoft.com/office/drawing/2014/main" id="{26546589-E839-8C43-0ACE-CF38A8F1DF6C}"/>
              </a:ext>
            </a:extLst>
          </p:cNvPr>
          <p:cNvSpPr txBox="1"/>
          <p:nvPr/>
        </p:nvSpPr>
        <p:spPr>
          <a:xfrm>
            <a:off x="6358553" y="7406641"/>
            <a:ext cx="7772400" cy="400110"/>
          </a:xfrm>
          <a:prstGeom prst="rect">
            <a:avLst/>
          </a:prstGeom>
          <a:noFill/>
        </p:spPr>
        <p:txBody>
          <a:bodyPr wrap="square" lIns="91440" tIns="45720" rIns="91440" bIns="45720" rtlCol="0" anchor="t">
            <a:spAutoFit/>
          </a:bodyPr>
          <a:lstStyle/>
          <a:p>
            <a:pPr algn="r" defTabSz="652436" fontAlgn="base">
              <a:spcBef>
                <a:spcPct val="0"/>
              </a:spcBef>
              <a:spcAft>
                <a:spcPct val="0"/>
              </a:spcAft>
            </a:pPr>
            <a:r>
              <a:rPr lang="en-US" sz="2000" b="1" i="1">
                <a:solidFill>
                  <a:srgbClr val="595959"/>
                </a:solidFill>
                <a:latin typeface="Arial"/>
                <a:ea typeface="ヒラギノ角ゴ Pro W3"/>
              </a:rPr>
              <a:t>*</a:t>
            </a:r>
            <a:r>
              <a:rPr lang="en-US" sz="2000" b="1">
                <a:solidFill>
                  <a:srgbClr val="595959"/>
                </a:solidFill>
                <a:latin typeface="Arial"/>
                <a:ea typeface="ヒラギノ角ゴ Pro W3"/>
              </a:rPr>
              <a:t> measure NOT stewarded by the CAP </a:t>
            </a:r>
            <a:endParaRPr lang="en-US" sz="2000" b="1">
              <a:solidFill>
                <a:srgbClr val="595959"/>
              </a:solidFill>
              <a:latin typeface="Arial" charset="0"/>
              <a:ea typeface="ヒラギノ角ゴ Pro W3" charset="0"/>
            </a:endParaRPr>
          </a:p>
        </p:txBody>
      </p:sp>
      <p:sp>
        <p:nvSpPr>
          <p:cNvPr id="2" name="TextBox 1">
            <a:extLst>
              <a:ext uri="{FF2B5EF4-FFF2-40B4-BE49-F238E27FC236}">
                <a16:creationId xmlns:a16="http://schemas.microsoft.com/office/drawing/2014/main" id="{0D03F925-7F47-BD28-6104-F2717EC32653}"/>
              </a:ext>
            </a:extLst>
          </p:cNvPr>
          <p:cNvSpPr txBox="1"/>
          <p:nvPr/>
        </p:nvSpPr>
        <p:spPr>
          <a:xfrm>
            <a:off x="1645920" y="6858001"/>
            <a:ext cx="7184572"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a:solidFill>
                  <a:schemeClr val="accent2"/>
                </a:solidFill>
                <a:latin typeface="Arial"/>
                <a:ea typeface="ヒラギノ角ゴ Pro W3"/>
              </a:rPr>
              <a:t>No change to QPP measure set</a:t>
            </a:r>
          </a:p>
        </p:txBody>
      </p:sp>
    </p:spTree>
    <p:extLst>
      <p:ext uri="{BB962C8B-B14F-4D97-AF65-F5344CB8AC3E}">
        <p14:creationId xmlns:p14="http://schemas.microsoft.com/office/powerpoint/2010/main" val="70615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B0FF-816D-4D4D-A529-9366D7D8268C}"/>
              </a:ext>
            </a:extLst>
          </p:cNvPr>
          <p:cNvSpPr>
            <a:spLocks noGrp="1"/>
          </p:cNvSpPr>
          <p:nvPr>
            <p:ph type="title"/>
          </p:nvPr>
        </p:nvSpPr>
        <p:spPr/>
        <p:txBody>
          <a:bodyPr/>
          <a:lstStyle/>
          <a:p>
            <a:r>
              <a:rPr lang="en-US" sz="3360"/>
              <a:t>MIPS Value Pathways (MVPs) Do Not Yet Apply to Pathologists</a:t>
            </a:r>
          </a:p>
        </p:txBody>
      </p:sp>
      <p:sp>
        <p:nvSpPr>
          <p:cNvPr id="5" name="Slide Number Placeholder 4">
            <a:extLst>
              <a:ext uri="{FF2B5EF4-FFF2-40B4-BE49-F238E27FC236}">
                <a16:creationId xmlns:a16="http://schemas.microsoft.com/office/drawing/2014/main" id="{874C0BF7-CDB9-4420-BF11-74BA942CB976}"/>
              </a:ext>
            </a:extLst>
          </p:cNvPr>
          <p:cNvSpPr>
            <a:spLocks noGrp="1"/>
          </p:cNvSpPr>
          <p:nvPr>
            <p:ph type="sldNum" sz="quarter" idx="11"/>
          </p:nvPr>
        </p:nvSpPr>
        <p:spPr/>
        <p:txBody>
          <a:bodyPr/>
          <a:lstStyle/>
          <a:p>
            <a:pPr>
              <a:defRPr/>
            </a:pPr>
            <a:fld id="{DA334BCE-71BB-5C4B-ADF3-0990CAD694A9}" type="slidenum">
              <a:rPr lang="en-US">
                <a:solidFill>
                  <a:srgbClr val="000000">
                    <a:tint val="75000"/>
                  </a:srgbClr>
                </a:solidFill>
                <a:latin typeface="Arial"/>
              </a:rPr>
              <a:pPr>
                <a:defRPr/>
              </a:pPr>
              <a:t>32</a:t>
            </a:fld>
            <a:endParaRPr lang="en-US">
              <a:solidFill>
                <a:srgbClr val="000000">
                  <a:tint val="75000"/>
                </a:srgbClr>
              </a:solidFill>
              <a:latin typeface="Arial"/>
            </a:endParaRPr>
          </a:p>
        </p:txBody>
      </p:sp>
      <p:pic>
        <p:nvPicPr>
          <p:cNvPr id="1026" name="Picture 2" descr="What You Need to Know About MIPS Value Pathways - ArborMetrix">
            <a:extLst>
              <a:ext uri="{FF2B5EF4-FFF2-40B4-BE49-F238E27FC236}">
                <a16:creationId xmlns:a16="http://schemas.microsoft.com/office/drawing/2014/main" id="{EB91D080-39EE-42CC-D648-8B9CDC87EF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45249" y="2093976"/>
            <a:ext cx="7008876" cy="467258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5">
            <a:extLst>
              <a:ext uri="{FF2B5EF4-FFF2-40B4-BE49-F238E27FC236}">
                <a16:creationId xmlns:a16="http://schemas.microsoft.com/office/drawing/2014/main" id="{390831AA-B38C-A453-B00E-DF7BC9AC3F3D}"/>
              </a:ext>
            </a:extLst>
          </p:cNvPr>
          <p:cNvSpPr txBox="1">
            <a:spLocks/>
          </p:cNvSpPr>
          <p:nvPr/>
        </p:nvSpPr>
        <p:spPr bwMode="auto">
          <a:xfrm>
            <a:off x="7555877" y="2094852"/>
            <a:ext cx="6392406" cy="5037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73833" indent="-273833" algn="l" defTabSz="543697" rtl="0" eaLnBrk="1" fontAlgn="base" hangingPunct="1">
              <a:lnSpc>
                <a:spcPct val="130000"/>
              </a:lnSpc>
              <a:spcBef>
                <a:spcPct val="20000"/>
              </a:spcBef>
              <a:spcAft>
                <a:spcPct val="0"/>
              </a:spcAft>
              <a:buClr>
                <a:schemeClr val="tx2"/>
              </a:buClr>
              <a:buFont typeface="Arial" charset="0"/>
              <a:buChar char="•"/>
              <a:defRPr sz="2333" b="1" kern="1200">
                <a:solidFill>
                  <a:srgbClr val="595959"/>
                </a:solidFill>
                <a:latin typeface="+mn-lt"/>
                <a:ea typeface="ヒラギノ角ゴ Pro W3" charset="0"/>
                <a:cs typeface="ヒラギノ角ゴ Pro W3" charset="0"/>
              </a:defRPr>
            </a:lvl1pPr>
            <a:lvl2pPr marL="519886" indent="-284416" algn="l" defTabSz="543697" rtl="0" eaLnBrk="1" fontAlgn="base" hangingPunct="1">
              <a:lnSpc>
                <a:spcPct val="130000"/>
              </a:lnSpc>
              <a:spcBef>
                <a:spcPct val="20000"/>
              </a:spcBef>
              <a:spcAft>
                <a:spcPct val="0"/>
              </a:spcAft>
              <a:buClr>
                <a:schemeClr val="tx2"/>
              </a:buClr>
              <a:buFont typeface="Courier New"/>
              <a:buChar char="o"/>
              <a:defRPr sz="1667" b="1" kern="1200">
                <a:solidFill>
                  <a:srgbClr val="595959"/>
                </a:solidFill>
                <a:latin typeface="+mn-lt"/>
                <a:ea typeface="ヒラギノ角ゴ Pro W3" charset="0"/>
                <a:cs typeface="ヒラギノ角ゴ Pro W3" charset="0"/>
              </a:defRPr>
            </a:lvl2pPr>
            <a:lvl3pPr marL="764615" indent="-284416" algn="l" defTabSz="543697" rtl="0" eaLnBrk="1" fontAlgn="base" hangingPunct="1">
              <a:lnSpc>
                <a:spcPct val="130000"/>
              </a:lnSpc>
              <a:spcBef>
                <a:spcPct val="20000"/>
              </a:spcBef>
              <a:spcAft>
                <a:spcPct val="0"/>
              </a:spcAft>
              <a:buClr>
                <a:schemeClr val="tx2"/>
              </a:buClr>
              <a:buFont typeface="Lucida Grande"/>
              <a:buChar char="–"/>
              <a:defRPr sz="1667" b="1" kern="1200">
                <a:solidFill>
                  <a:srgbClr val="595959"/>
                </a:solidFill>
                <a:latin typeface="+mn-lt"/>
                <a:ea typeface="ヒラギノ角ゴ Pro W3" charset="0"/>
                <a:cs typeface="ヒラギノ角ゴ Pro W3" charset="0"/>
              </a:defRPr>
            </a:lvl3pPr>
            <a:lvl4pPr marL="1903601" indent="-271187" algn="l" defTabSz="543697" rtl="0" eaLnBrk="1" fontAlgn="base" hangingPunct="1">
              <a:lnSpc>
                <a:spcPct val="130000"/>
              </a:lnSpc>
              <a:spcBef>
                <a:spcPct val="20000"/>
              </a:spcBef>
              <a:spcAft>
                <a:spcPct val="0"/>
              </a:spcAft>
              <a:buClr>
                <a:srgbClr val="7F7F7F"/>
              </a:buClr>
              <a:buFont typeface="Arial" charset="0"/>
              <a:buChar char="–"/>
              <a:defRPr sz="1667" b="1" kern="1200">
                <a:solidFill>
                  <a:srgbClr val="595959"/>
                </a:solidFill>
                <a:latin typeface="+mn-lt"/>
                <a:ea typeface="ヒラギノ角ゴ Pro W3" charset="0"/>
                <a:cs typeface="ヒラギノ角ゴ Pro W3" charset="0"/>
              </a:defRPr>
            </a:lvl4pPr>
            <a:lvl5pPr marL="2448621" indent="-271187" algn="l" defTabSz="543697" rtl="0" eaLnBrk="1" fontAlgn="base" hangingPunct="1">
              <a:lnSpc>
                <a:spcPct val="130000"/>
              </a:lnSpc>
              <a:spcBef>
                <a:spcPct val="20000"/>
              </a:spcBef>
              <a:spcAft>
                <a:spcPct val="0"/>
              </a:spcAft>
              <a:buClr>
                <a:srgbClr val="7F7F7F"/>
              </a:buClr>
              <a:buFont typeface="Arial" charset="0"/>
              <a:buChar char="»"/>
              <a:defRPr sz="1667" b="1" kern="1200">
                <a:solidFill>
                  <a:srgbClr val="595959"/>
                </a:solidFill>
                <a:latin typeface="+mn-lt"/>
                <a:ea typeface="ヒラギノ角ゴ Pro W3" charset="0"/>
                <a:cs typeface="ヒラギノ角ゴ Pro W3" charset="0"/>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a:lstStyle>
          <a:p>
            <a:pPr marL="328422" indent="-328422"/>
            <a:r>
              <a:rPr lang="en-US" sz="2400"/>
              <a:t>Implementation started this year</a:t>
            </a:r>
          </a:p>
          <a:p>
            <a:pPr marL="917448" lvl="2" indent="-340614"/>
            <a:endParaRPr lang="en-US" sz="1620"/>
          </a:p>
          <a:p>
            <a:pPr marL="328422" indent="-328422"/>
            <a:r>
              <a:rPr lang="en-US" sz="2400"/>
              <a:t>Not all performance categories are applicable to pathologists </a:t>
            </a:r>
          </a:p>
          <a:p>
            <a:pPr marL="917448" lvl="2" indent="-340614"/>
            <a:endParaRPr lang="en-US" sz="1620"/>
          </a:p>
          <a:p>
            <a:pPr marL="328422" indent="-328422"/>
            <a:r>
              <a:rPr lang="en-US" sz="2400"/>
              <a:t>CMS vacillates on </a:t>
            </a:r>
            <a:r>
              <a:rPr lang="en-US" sz="2400" i="1"/>
              <a:t>how </a:t>
            </a:r>
            <a:r>
              <a:rPr lang="en-US" sz="2400"/>
              <a:t>– not whether– pathologists will participate in MVPs</a:t>
            </a:r>
          </a:p>
          <a:p>
            <a:pPr marL="917448" lvl="2" indent="-340614"/>
            <a:endParaRPr lang="en-US" sz="1620"/>
          </a:p>
          <a:p>
            <a:pPr marL="411480" indent="-411480">
              <a:spcBef>
                <a:spcPct val="0"/>
              </a:spcBef>
              <a:buFont typeface="Arial" panose="020B0604020202020204" pitchFamily="34" charset="0"/>
              <a:buChar char="•"/>
            </a:pPr>
            <a:r>
              <a:rPr lang="en-US" sz="2400"/>
              <a:t>It is not clear </a:t>
            </a:r>
            <a:r>
              <a:rPr lang="en-US" sz="2400" i="1"/>
              <a:t>when</a:t>
            </a:r>
            <a:r>
              <a:rPr lang="en-US" sz="2400"/>
              <a:t> the CMS will end traditional MIPS and force pathologists into MVPs</a:t>
            </a:r>
          </a:p>
          <a:p>
            <a:pPr marL="765048" lvl="1" indent="-411480">
              <a:spcBef>
                <a:spcPct val="0"/>
              </a:spcBef>
              <a:buFont typeface="Courier New" panose="02070309020205020404" pitchFamily="49" charset="0"/>
              <a:buChar char="o"/>
            </a:pPr>
            <a:endParaRPr lang="en-US" sz="1920"/>
          </a:p>
          <a:p>
            <a:pPr marL="0" indent="0">
              <a:buNone/>
            </a:pPr>
            <a:endParaRPr lang="en-US" sz="2800">
              <a:latin typeface="Arial" charset="0"/>
            </a:endParaRPr>
          </a:p>
          <a:p>
            <a:pPr marL="623316" lvl="1" indent="-340614"/>
            <a:endParaRPr lang="en-US" sz="2000"/>
          </a:p>
        </p:txBody>
      </p:sp>
      <p:cxnSp>
        <p:nvCxnSpPr>
          <p:cNvPr id="6" name="Straight Connector 5">
            <a:extLst>
              <a:ext uri="{FF2B5EF4-FFF2-40B4-BE49-F238E27FC236}">
                <a16:creationId xmlns:a16="http://schemas.microsoft.com/office/drawing/2014/main" id="{BB3B9188-D339-FC9F-0DC6-DCAC472344C4}"/>
              </a:ext>
            </a:extLst>
          </p:cNvPr>
          <p:cNvCxnSpPr>
            <a:cxnSpLocks/>
          </p:cNvCxnSpPr>
          <p:nvPr/>
        </p:nvCxnSpPr>
        <p:spPr>
          <a:xfrm flipH="1">
            <a:off x="731520" y="4480560"/>
            <a:ext cx="6400800" cy="914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E4671A1A-AD8C-27BA-5424-7277C4F92327}"/>
              </a:ext>
            </a:extLst>
          </p:cNvPr>
          <p:cNvCxnSpPr>
            <a:cxnSpLocks/>
          </p:cNvCxnSpPr>
          <p:nvPr/>
        </p:nvCxnSpPr>
        <p:spPr>
          <a:xfrm flipH="1">
            <a:off x="5067480" y="3306726"/>
            <a:ext cx="2075473" cy="7719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68DA79B3-0EC4-45E5-27D3-0BC5363A07AD}"/>
              </a:ext>
            </a:extLst>
          </p:cNvPr>
          <p:cNvCxnSpPr>
            <a:cxnSpLocks/>
          </p:cNvCxnSpPr>
          <p:nvPr/>
        </p:nvCxnSpPr>
        <p:spPr>
          <a:xfrm flipH="1">
            <a:off x="731520" y="5748311"/>
            <a:ext cx="6400800" cy="9144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3275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B0FF-816D-4D4D-A529-9366D7D8268C}"/>
              </a:ext>
            </a:extLst>
          </p:cNvPr>
          <p:cNvSpPr>
            <a:spLocks noGrp="1"/>
          </p:cNvSpPr>
          <p:nvPr>
            <p:ph type="title"/>
          </p:nvPr>
        </p:nvSpPr>
        <p:spPr/>
        <p:txBody>
          <a:bodyPr/>
          <a:lstStyle/>
          <a:p>
            <a:r>
              <a:rPr lang="en-US" sz="3360"/>
              <a:t>MIPS Value Pathways (MVPs) Cover Many Specialties</a:t>
            </a:r>
          </a:p>
        </p:txBody>
      </p:sp>
      <p:sp>
        <p:nvSpPr>
          <p:cNvPr id="5" name="Slide Number Placeholder 4">
            <a:extLst>
              <a:ext uri="{FF2B5EF4-FFF2-40B4-BE49-F238E27FC236}">
                <a16:creationId xmlns:a16="http://schemas.microsoft.com/office/drawing/2014/main" id="{874C0BF7-CDB9-4420-BF11-74BA942CB976}"/>
              </a:ext>
            </a:extLst>
          </p:cNvPr>
          <p:cNvSpPr>
            <a:spLocks noGrp="1"/>
          </p:cNvSpPr>
          <p:nvPr>
            <p:ph type="sldNum" sz="quarter" idx="11"/>
          </p:nvPr>
        </p:nvSpPr>
        <p:spPr/>
        <p:txBody>
          <a:bodyPr/>
          <a:lstStyle/>
          <a:p>
            <a:pPr>
              <a:defRPr/>
            </a:pPr>
            <a:fld id="{DA334BCE-71BB-5C4B-ADF3-0990CAD694A9}" type="slidenum">
              <a:rPr lang="en-US">
                <a:solidFill>
                  <a:srgbClr val="000000">
                    <a:tint val="75000"/>
                  </a:srgbClr>
                </a:solidFill>
                <a:latin typeface="Arial"/>
              </a:rPr>
              <a:pPr>
                <a:defRPr/>
              </a:pPr>
              <a:t>33</a:t>
            </a:fld>
            <a:endParaRPr lang="en-US">
              <a:solidFill>
                <a:srgbClr val="000000">
                  <a:tint val="75000"/>
                </a:srgbClr>
              </a:solidFill>
              <a:latin typeface="Arial"/>
            </a:endParaRPr>
          </a:p>
        </p:txBody>
      </p:sp>
      <p:sp>
        <p:nvSpPr>
          <p:cNvPr id="3" name="TextBox 2">
            <a:extLst>
              <a:ext uri="{FF2B5EF4-FFF2-40B4-BE49-F238E27FC236}">
                <a16:creationId xmlns:a16="http://schemas.microsoft.com/office/drawing/2014/main" id="{633ECD4F-34AD-45FD-9288-9749FAB0AEC3}"/>
              </a:ext>
            </a:extLst>
          </p:cNvPr>
          <p:cNvSpPr txBox="1"/>
          <p:nvPr/>
        </p:nvSpPr>
        <p:spPr>
          <a:xfrm>
            <a:off x="8290340" y="1371600"/>
            <a:ext cx="5639435" cy="5703100"/>
          </a:xfrm>
          <a:prstGeom prst="rect">
            <a:avLst/>
          </a:prstGeom>
          <a:solidFill>
            <a:schemeClr val="accent5">
              <a:lumMod val="20000"/>
              <a:lumOff val="80000"/>
            </a:schemeClr>
          </a:solidFill>
        </p:spPr>
        <p:txBody>
          <a:bodyPr wrap="square" lIns="91440" tIns="45720" rIns="91440" bIns="45720" rtlCol="0" anchor="t">
            <a:spAutoFit/>
          </a:bodyPr>
          <a:lstStyle/>
          <a:p>
            <a:pPr algn="l"/>
            <a:r>
              <a:rPr lang="en-US" sz="1900" b="1" u="sng">
                <a:solidFill>
                  <a:srgbClr val="595959"/>
                </a:solidFill>
                <a:latin typeface="Arial"/>
                <a:ea typeface="ヒラギノ角ゴ Pro W3"/>
              </a:rPr>
              <a:t>New MVPs for the 2024 performance year:</a:t>
            </a:r>
          </a:p>
          <a:p>
            <a:pPr marL="342900" indent="-342900">
              <a:buFont typeface="Arial" panose="020B0604020202020204" pitchFamily="34" charset="0"/>
              <a:buChar char="•"/>
            </a:pPr>
            <a:r>
              <a:rPr lang="en-US" sz="1900" b="1">
                <a:solidFill>
                  <a:srgbClr val="595959"/>
                </a:solidFill>
                <a:latin typeface="Arial"/>
                <a:ea typeface="ヒラギノ角ゴ Pro W3"/>
              </a:rPr>
              <a:t>Focusing on Women’s Health</a:t>
            </a:r>
          </a:p>
          <a:p>
            <a:pPr marL="342900" indent="-342900">
              <a:buFont typeface="Arial" panose="020B0604020202020204" pitchFamily="34" charset="0"/>
              <a:buChar char="•"/>
            </a:pPr>
            <a:endParaRPr lang="en-US" sz="1920" b="1">
              <a:solidFill>
                <a:srgbClr val="595959"/>
              </a:solidFill>
            </a:endParaRPr>
          </a:p>
          <a:p>
            <a:pPr marL="342900" indent="-342900">
              <a:buFont typeface="Arial" panose="020B0604020202020204" pitchFamily="34" charset="0"/>
              <a:buChar char="•"/>
            </a:pPr>
            <a:r>
              <a:rPr lang="en-US" sz="1900" b="1">
                <a:solidFill>
                  <a:srgbClr val="595959"/>
                </a:solidFill>
                <a:latin typeface="Arial"/>
                <a:ea typeface="ヒラギノ角ゴ Pro W3"/>
              </a:rPr>
              <a:t>Quality Care for the Treatment of Ear, Nose, and Throat Disorders</a:t>
            </a:r>
          </a:p>
          <a:p>
            <a:pPr marL="342900" indent="-342900">
              <a:buFont typeface="Arial" panose="020B0604020202020204" pitchFamily="34" charset="0"/>
              <a:buChar char="•"/>
            </a:pPr>
            <a:endParaRPr lang="en-US" sz="1920" b="1">
              <a:solidFill>
                <a:srgbClr val="595959"/>
              </a:solidFill>
            </a:endParaRPr>
          </a:p>
          <a:p>
            <a:pPr marL="342900" indent="-342900">
              <a:buFont typeface="Arial" panose="020B0604020202020204" pitchFamily="34" charset="0"/>
              <a:buChar char="•"/>
            </a:pPr>
            <a:r>
              <a:rPr lang="en-US" sz="1900" b="1">
                <a:solidFill>
                  <a:srgbClr val="595959"/>
                </a:solidFill>
                <a:latin typeface="Arial"/>
                <a:ea typeface="ヒラギノ角ゴ Pro W3"/>
              </a:rPr>
              <a:t>Prevention and Treatment of Infectious Disorders Including Hepatitis C and HIV</a:t>
            </a:r>
          </a:p>
          <a:p>
            <a:pPr marL="342900" indent="-342900">
              <a:buFont typeface="Arial" panose="020B0604020202020204" pitchFamily="34" charset="0"/>
              <a:buChar char="•"/>
            </a:pPr>
            <a:endParaRPr lang="en-US" sz="1920" b="1">
              <a:solidFill>
                <a:srgbClr val="595959"/>
              </a:solidFill>
            </a:endParaRPr>
          </a:p>
          <a:p>
            <a:pPr marL="342900" indent="-342900">
              <a:buFont typeface="Arial" panose="020B0604020202020204" pitchFamily="34" charset="0"/>
              <a:buChar char="•"/>
            </a:pPr>
            <a:r>
              <a:rPr lang="en-US" sz="1900" b="1">
                <a:solidFill>
                  <a:srgbClr val="595959"/>
                </a:solidFill>
                <a:latin typeface="Arial"/>
                <a:ea typeface="ヒラギノ角ゴ Pro W3"/>
              </a:rPr>
              <a:t>Quality Care in Mental Health and Substance Use Disorders</a:t>
            </a:r>
          </a:p>
          <a:p>
            <a:pPr marL="342900" indent="-342900">
              <a:buFont typeface="Arial" panose="020B0604020202020204" pitchFamily="34" charset="0"/>
              <a:buChar char="•"/>
            </a:pPr>
            <a:endParaRPr lang="en-US" sz="1920" b="1">
              <a:solidFill>
                <a:srgbClr val="595959"/>
              </a:solidFill>
            </a:endParaRPr>
          </a:p>
          <a:p>
            <a:pPr marL="342900" indent="-342900">
              <a:buFont typeface="Arial" panose="020B0604020202020204" pitchFamily="34" charset="0"/>
              <a:buChar char="•"/>
            </a:pPr>
            <a:r>
              <a:rPr lang="en-US" sz="1900" b="1">
                <a:solidFill>
                  <a:srgbClr val="595959"/>
                </a:solidFill>
                <a:latin typeface="Arial"/>
                <a:ea typeface="ヒラギノ角ゴ Pro W3"/>
              </a:rPr>
              <a:t>Rehabilitative Support for Musculoskeletal Care</a:t>
            </a:r>
          </a:p>
          <a:p>
            <a:pPr marL="342900" indent="-342900">
              <a:buFont typeface="Arial" panose="020B0604020202020204" pitchFamily="34" charset="0"/>
              <a:buChar char="•"/>
            </a:pPr>
            <a:endParaRPr lang="en-US" sz="1920" b="1">
              <a:solidFill>
                <a:srgbClr val="595959"/>
              </a:solidFill>
            </a:endParaRPr>
          </a:p>
          <a:p>
            <a:pPr marL="342900" indent="-342900">
              <a:buFont typeface="Arial" panose="020B0604020202020204" pitchFamily="34" charset="0"/>
              <a:buChar char="•"/>
            </a:pPr>
            <a:r>
              <a:rPr lang="en-US" sz="1900" b="1">
                <a:solidFill>
                  <a:schemeClr val="accent2"/>
                </a:solidFill>
                <a:latin typeface="Arial"/>
                <a:ea typeface="ヒラギノ角ゴ Pro W3"/>
              </a:rPr>
              <a:t>CMS combined Promoting Wellness and Optimizing Chronic Disease Management into one MVP</a:t>
            </a:r>
          </a:p>
          <a:p>
            <a:endParaRPr lang="en-US" sz="1920"/>
          </a:p>
        </p:txBody>
      </p:sp>
      <p:sp>
        <p:nvSpPr>
          <p:cNvPr id="7" name="Content Placeholder 15">
            <a:extLst>
              <a:ext uri="{FF2B5EF4-FFF2-40B4-BE49-F238E27FC236}">
                <a16:creationId xmlns:a16="http://schemas.microsoft.com/office/drawing/2014/main" id="{2EC29F8F-60DC-8481-09EF-C16A563D0C09}"/>
              </a:ext>
            </a:extLst>
          </p:cNvPr>
          <p:cNvSpPr>
            <a:spLocks noGrp="1"/>
          </p:cNvSpPr>
          <p:nvPr>
            <p:ph idx="1"/>
          </p:nvPr>
        </p:nvSpPr>
        <p:spPr>
          <a:xfrm>
            <a:off x="611250" y="1371600"/>
            <a:ext cx="7176134" cy="6035040"/>
          </a:xfrm>
        </p:spPr>
        <p:txBody>
          <a:bodyPr/>
          <a:lstStyle/>
          <a:p>
            <a:pPr marL="0" indent="0">
              <a:buNone/>
            </a:pPr>
            <a:r>
              <a:rPr lang="en-US" sz="1680" u="sng"/>
              <a:t>2023 MVPs:</a:t>
            </a:r>
          </a:p>
          <a:p>
            <a:r>
              <a:rPr lang="en-US" sz="1680"/>
              <a:t>Advancing Care for Heart Disease</a:t>
            </a:r>
          </a:p>
          <a:p>
            <a:r>
              <a:rPr lang="en-US" sz="1680"/>
              <a:t>Advancing Cancer Care</a:t>
            </a:r>
          </a:p>
          <a:p>
            <a:r>
              <a:rPr lang="en-US" sz="1680">
                <a:solidFill>
                  <a:schemeClr val="accent2"/>
                </a:solidFill>
              </a:rPr>
              <a:t>Optimizing Chronic Disease Management</a:t>
            </a:r>
          </a:p>
          <a:p>
            <a:r>
              <a:rPr lang="en-US" sz="1680"/>
              <a:t>Advancing Rheumatology Patient Care</a:t>
            </a:r>
          </a:p>
          <a:p>
            <a:r>
              <a:rPr lang="en-US" sz="1680"/>
              <a:t>Improving Care for Lower Extremity Joint Repair</a:t>
            </a:r>
          </a:p>
          <a:p>
            <a:r>
              <a:rPr lang="en-US" sz="1680"/>
              <a:t>Adopting Best Practices and Promoting Patient Safety within Emergency Medicine</a:t>
            </a:r>
          </a:p>
          <a:p>
            <a:r>
              <a:rPr lang="en-US" sz="1680"/>
              <a:t>Patient Safety and Support of Positive Experiences with Anesthesia</a:t>
            </a:r>
          </a:p>
          <a:p>
            <a:r>
              <a:rPr lang="en-US" sz="1680"/>
              <a:t>Coordinating Stroke Care to Promote Prevention and Cultivate Positive Outcomes</a:t>
            </a:r>
          </a:p>
          <a:p>
            <a:r>
              <a:rPr lang="en-US" sz="1680"/>
              <a:t>Optimal Care for Kidney Health</a:t>
            </a:r>
          </a:p>
          <a:p>
            <a:r>
              <a:rPr lang="en-US" sz="1680"/>
              <a:t>Optimal Care for Patients with Episodic Neurological Conditions</a:t>
            </a:r>
          </a:p>
          <a:p>
            <a:r>
              <a:rPr lang="en-US" sz="1680"/>
              <a:t>Supportive Care for Neurodegenerative Conditions</a:t>
            </a:r>
          </a:p>
          <a:p>
            <a:r>
              <a:rPr lang="en-US" sz="1680">
                <a:solidFill>
                  <a:schemeClr val="accent2"/>
                </a:solidFill>
              </a:rPr>
              <a:t>Promoting Wellness</a:t>
            </a:r>
          </a:p>
          <a:p>
            <a:endParaRPr lang="en-US" sz="1680"/>
          </a:p>
          <a:p>
            <a:pPr marL="0" indent="0">
              <a:buNone/>
            </a:pPr>
            <a:endParaRPr lang="en-US" sz="1680" u="sng"/>
          </a:p>
          <a:p>
            <a:pPr lvl="1"/>
            <a:endParaRPr lang="en-US" sz="1680"/>
          </a:p>
        </p:txBody>
      </p:sp>
    </p:spTree>
    <p:extLst>
      <p:ext uri="{BB962C8B-B14F-4D97-AF65-F5344CB8AC3E}">
        <p14:creationId xmlns:p14="http://schemas.microsoft.com/office/powerpoint/2010/main" val="308188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0CB2-AE0B-FA51-0C42-34AF7CEBB399}"/>
              </a:ext>
            </a:extLst>
          </p:cNvPr>
          <p:cNvSpPr>
            <a:spLocks noGrp="1"/>
          </p:cNvSpPr>
          <p:nvPr>
            <p:ph type="title"/>
          </p:nvPr>
        </p:nvSpPr>
        <p:spPr/>
        <p:txBody>
          <a:bodyPr/>
          <a:lstStyle/>
          <a:p>
            <a:r>
              <a:rPr lang="en-US"/>
              <a:t>CMS Agrees with CAP on Advanced Alternative Payment Model (APM) Determinations</a:t>
            </a:r>
          </a:p>
        </p:txBody>
      </p:sp>
      <p:sp>
        <p:nvSpPr>
          <p:cNvPr id="5" name="Slide Number Placeholder 4">
            <a:extLst>
              <a:ext uri="{FF2B5EF4-FFF2-40B4-BE49-F238E27FC236}">
                <a16:creationId xmlns:a16="http://schemas.microsoft.com/office/drawing/2014/main" id="{48D791BF-6A08-ABA6-34A4-E88713F036D9}"/>
              </a:ext>
            </a:extLst>
          </p:cNvPr>
          <p:cNvSpPr>
            <a:spLocks noGrp="1"/>
          </p:cNvSpPr>
          <p:nvPr>
            <p:ph type="sldNum" sz="quarter" idx="11"/>
          </p:nvPr>
        </p:nvSpPr>
        <p:spPr/>
        <p:txBody>
          <a:bodyPr/>
          <a:lstStyle/>
          <a:p>
            <a:pPr>
              <a:defRPr/>
            </a:pPr>
            <a:fld id="{DA334BCE-71BB-5C4B-ADF3-0990CAD694A9}" type="slidenum">
              <a:rPr lang="en-US">
                <a:solidFill>
                  <a:srgbClr val="000000">
                    <a:tint val="75000"/>
                  </a:srgbClr>
                </a:solidFill>
                <a:latin typeface="Arial"/>
              </a:rPr>
              <a:pPr>
                <a:defRPr/>
              </a:pPr>
              <a:t>34</a:t>
            </a:fld>
            <a:endParaRPr lang="en-US">
              <a:solidFill>
                <a:srgbClr val="000000">
                  <a:tint val="75000"/>
                </a:srgbClr>
              </a:solidFill>
              <a:latin typeface="Arial"/>
            </a:endParaRPr>
          </a:p>
        </p:txBody>
      </p:sp>
      <p:sp>
        <p:nvSpPr>
          <p:cNvPr id="7" name="Content Placeholder 2">
            <a:extLst>
              <a:ext uri="{FF2B5EF4-FFF2-40B4-BE49-F238E27FC236}">
                <a16:creationId xmlns:a16="http://schemas.microsoft.com/office/drawing/2014/main" id="{83D21736-0743-B431-70D7-881A11386760}"/>
              </a:ext>
            </a:extLst>
          </p:cNvPr>
          <p:cNvSpPr txBox="1">
            <a:spLocks/>
          </p:cNvSpPr>
          <p:nvPr/>
        </p:nvSpPr>
        <p:spPr>
          <a:xfrm>
            <a:off x="457201" y="2121409"/>
            <a:ext cx="13165643" cy="5643054"/>
          </a:xfrm>
          <a:prstGeom prst="rect">
            <a:avLst/>
          </a:prstGeom>
        </p:spPr>
        <p:txBody>
          <a:bodyPr lIns="109728" tIns="54864" rIns="109728" bIns="54864" anchor="t"/>
          <a:lstStyle>
            <a:lvl1pPr marL="328613" indent="-328613" algn="l" defTabSz="652463" rtl="0" eaLnBrk="1" fontAlgn="base" hangingPunct="1">
              <a:lnSpc>
                <a:spcPct val="130000"/>
              </a:lnSpc>
              <a:spcBef>
                <a:spcPct val="20000"/>
              </a:spcBef>
              <a:spcAft>
                <a:spcPct val="0"/>
              </a:spcAft>
              <a:buClr>
                <a:schemeClr val="tx2"/>
              </a:buClr>
              <a:buFont typeface="Arial" charset="0"/>
              <a:buChar char="•"/>
              <a:defRPr sz="2800" b="1" kern="1200">
                <a:solidFill>
                  <a:srgbClr val="595959"/>
                </a:solidFill>
                <a:latin typeface="+mn-lt"/>
                <a:ea typeface="ヒラギノ角ゴ Pro W3" charset="0"/>
                <a:cs typeface="ヒラギノ角ゴ Pro W3" charset="0"/>
              </a:defRPr>
            </a:lvl1pPr>
            <a:lvl2pPr marL="623888" indent="-341313" algn="l" defTabSz="652463" rtl="0" eaLnBrk="1" fontAlgn="base" hangingPunct="1">
              <a:lnSpc>
                <a:spcPct val="130000"/>
              </a:lnSpc>
              <a:spcBef>
                <a:spcPct val="20000"/>
              </a:spcBef>
              <a:spcAft>
                <a:spcPct val="0"/>
              </a:spcAft>
              <a:buClr>
                <a:schemeClr val="tx2"/>
              </a:buClr>
              <a:buFont typeface="Courier New"/>
              <a:buChar char="o"/>
              <a:defRPr sz="2000" b="1" kern="1200">
                <a:solidFill>
                  <a:srgbClr val="595959"/>
                </a:solidFill>
                <a:latin typeface="+mn-lt"/>
                <a:ea typeface="ヒラギノ角ゴ Pro W3" charset="0"/>
                <a:cs typeface="ヒラギノ角ゴ Pro W3" charset="0"/>
              </a:defRPr>
            </a:lvl2pPr>
            <a:lvl3pPr marL="917575" indent="-341313" algn="l" defTabSz="652463" rtl="0" eaLnBrk="1" fontAlgn="base" hangingPunct="1">
              <a:lnSpc>
                <a:spcPct val="130000"/>
              </a:lnSpc>
              <a:spcBef>
                <a:spcPct val="20000"/>
              </a:spcBef>
              <a:spcAft>
                <a:spcPct val="0"/>
              </a:spcAft>
              <a:buClr>
                <a:schemeClr val="tx2"/>
              </a:buClr>
              <a:buFont typeface="Lucida Grande"/>
              <a:buChar char="–"/>
              <a:defRPr sz="20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393700" indent="-393700"/>
            <a:r>
              <a:rPr lang="en-US" sz="2400">
                <a:ea typeface="+mn-lt"/>
                <a:cs typeface="+mn-lt"/>
              </a:rPr>
              <a:t>Reminder: if an eligible clinician participates in an Advanced APM and achieves Qualifying APM Participant (QP) status, they are excluded from MIPS reporting</a:t>
            </a:r>
            <a:endParaRPr lang="en-US" sz="2400">
              <a:ea typeface="ヒラギノ角ゴ Pro W3"/>
              <a:cs typeface="+mn-lt"/>
            </a:endParaRPr>
          </a:p>
          <a:p>
            <a:pPr marL="623570" lvl="1" indent="-340995"/>
            <a:r>
              <a:rPr lang="en-US">
                <a:ea typeface="+mn-lt"/>
                <a:cs typeface="+mn-lt"/>
              </a:rPr>
              <a:t>CMS remains "steadfast" in commitment to transition from traditional MIPS to Advanced APMs</a:t>
            </a:r>
            <a:endParaRPr lang="en-US">
              <a:ea typeface="ヒラギノ角ゴ Pro W3"/>
              <a:cs typeface="+mn-lt"/>
            </a:endParaRPr>
          </a:p>
          <a:p>
            <a:pPr marL="282575" lvl="1" indent="0">
              <a:buNone/>
            </a:pPr>
            <a:endParaRPr lang="en-US">
              <a:ea typeface="ヒラギノ角ゴ Pro W3"/>
              <a:cs typeface="Arial"/>
            </a:endParaRPr>
          </a:p>
          <a:p>
            <a:pPr marL="393700" indent="-393700"/>
            <a:r>
              <a:rPr lang="en-US" sz="2400">
                <a:ea typeface="ヒラギノ角ゴ Pro W3"/>
                <a:cs typeface="Arial"/>
              </a:rPr>
              <a:t>As a result of CAP advocacy, CMS did </a:t>
            </a:r>
            <a:r>
              <a:rPr lang="en-US" sz="2400" u="sng">
                <a:ea typeface="ヒラギノ角ゴ Pro W3"/>
                <a:cs typeface="Arial"/>
              </a:rPr>
              <a:t>not</a:t>
            </a:r>
            <a:r>
              <a:rPr lang="en-US" sz="2400">
                <a:ea typeface="ヒラギノ角ゴ Pro W3"/>
                <a:cs typeface="Arial"/>
              </a:rPr>
              <a:t> finalize a proposal to make Advanced APM QP determinations at the individual level</a:t>
            </a:r>
            <a:endParaRPr lang="en-US" sz="2400">
              <a:ea typeface="ヒラギノ角ゴ Pro W3"/>
            </a:endParaRPr>
          </a:p>
          <a:p>
            <a:pPr marL="623570" lvl="1" indent="-340995"/>
            <a:r>
              <a:rPr lang="en-US">
                <a:ea typeface="ヒラギノ角ゴ Pro W3"/>
              </a:rPr>
              <a:t>The CAP strongly opposed the proposal to switch to individual determinations as it could increase burden/complexity of the program for pathologists, and drive clinicians out of APMs</a:t>
            </a:r>
          </a:p>
          <a:p>
            <a:pPr marL="623570" lvl="1" indent="-340995"/>
            <a:endParaRPr lang="en-US">
              <a:ea typeface="ヒラギノ角ゴ Pro W3"/>
            </a:endParaRPr>
          </a:p>
          <a:p>
            <a:pPr marL="393700" indent="-393700"/>
            <a:r>
              <a:rPr lang="en-US" sz="2400">
                <a:ea typeface="ヒラギノ角ゴ Pro W3"/>
              </a:rPr>
              <a:t>CMS agrees, noting concerns raised by commenters, and will continue to make these determinations at the </a:t>
            </a:r>
            <a:r>
              <a:rPr lang="en-US" sz="2400" u="sng">
                <a:ea typeface="ヒラギノ角ゴ Pro W3"/>
              </a:rPr>
              <a:t>APM Entity</a:t>
            </a:r>
            <a:r>
              <a:rPr lang="en-US" sz="2400">
                <a:ea typeface="ヒラギノ角ゴ Pro W3"/>
              </a:rPr>
              <a:t> level for the 2024 performance period</a:t>
            </a:r>
          </a:p>
          <a:p>
            <a:pPr marL="393700" indent="-393700"/>
            <a:endParaRPr lang="en-US" sz="2400"/>
          </a:p>
        </p:txBody>
      </p:sp>
    </p:spTree>
    <p:extLst>
      <p:ext uri="{BB962C8B-B14F-4D97-AF65-F5344CB8AC3E}">
        <p14:creationId xmlns:p14="http://schemas.microsoft.com/office/powerpoint/2010/main" val="313536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B757-BD74-E62A-13BD-3BEEBDF2C4B0}"/>
              </a:ext>
            </a:extLst>
          </p:cNvPr>
          <p:cNvSpPr>
            <a:spLocks noGrp="1"/>
          </p:cNvSpPr>
          <p:nvPr>
            <p:ph type="title"/>
          </p:nvPr>
        </p:nvSpPr>
        <p:spPr>
          <a:xfrm>
            <a:off x="457989" y="457201"/>
            <a:ext cx="5780274" cy="792162"/>
          </a:xfrm>
        </p:spPr>
        <p:txBody>
          <a:bodyPr wrap="square" anchor="t">
            <a:noAutofit/>
          </a:bodyPr>
          <a:lstStyle/>
          <a:p>
            <a:pPr>
              <a:lnSpc>
                <a:spcPct val="90000"/>
              </a:lnSpc>
            </a:pPr>
            <a:r>
              <a:rPr lang="en-US" sz="2880"/>
              <a:t>Protecting independent pathology practice is a high-level CAP principle</a:t>
            </a:r>
            <a:br>
              <a:rPr lang="en-US" sz="2880"/>
            </a:br>
            <a:endParaRPr lang="en-US" sz="2880"/>
          </a:p>
        </p:txBody>
      </p:sp>
      <p:sp>
        <p:nvSpPr>
          <p:cNvPr id="3" name="Content Placeholder 2">
            <a:extLst>
              <a:ext uri="{FF2B5EF4-FFF2-40B4-BE49-F238E27FC236}">
                <a16:creationId xmlns:a16="http://schemas.microsoft.com/office/drawing/2014/main" id="{77D32E33-C177-086D-96FB-941C2A1AC424}"/>
              </a:ext>
            </a:extLst>
          </p:cNvPr>
          <p:cNvSpPr>
            <a:spLocks noGrp="1"/>
          </p:cNvSpPr>
          <p:nvPr>
            <p:ph sz="half" idx="1"/>
          </p:nvPr>
        </p:nvSpPr>
        <p:spPr>
          <a:xfrm>
            <a:off x="513728" y="1925823"/>
            <a:ext cx="6284638" cy="5635256"/>
          </a:xfrm>
        </p:spPr>
        <p:txBody>
          <a:bodyPr wrap="square" anchor="t">
            <a:noAutofit/>
          </a:bodyPr>
          <a:lstStyle/>
          <a:p>
            <a:pPr marL="0" indent="0">
              <a:lnSpc>
                <a:spcPct val="120000"/>
              </a:lnSpc>
              <a:buNone/>
            </a:pPr>
            <a:r>
              <a:rPr lang="en-US" sz="2400"/>
              <a:t>CAP continues to: </a:t>
            </a:r>
          </a:p>
          <a:p>
            <a:pPr lvl="0">
              <a:lnSpc>
                <a:spcPct val="120000"/>
              </a:lnSpc>
            </a:pPr>
            <a:r>
              <a:rPr lang="en-US" sz="2160"/>
              <a:t>Advocate for the continuation of traditional MIPS for as long as possible</a:t>
            </a:r>
          </a:p>
          <a:p>
            <a:pPr lvl="0">
              <a:lnSpc>
                <a:spcPct val="120000"/>
              </a:lnSpc>
            </a:pPr>
            <a:r>
              <a:rPr lang="en-US" sz="2160"/>
              <a:t>Engage in additional research on</a:t>
            </a:r>
          </a:p>
          <a:p>
            <a:pPr lvl="1">
              <a:lnSpc>
                <a:spcPct val="120000"/>
              </a:lnSpc>
            </a:pPr>
            <a:r>
              <a:rPr lang="en-US" sz="1920"/>
              <a:t>Models for independent pathologists to engage in ACOs and APMs</a:t>
            </a:r>
          </a:p>
          <a:p>
            <a:pPr lvl="1">
              <a:lnSpc>
                <a:spcPct val="120000"/>
              </a:lnSpc>
            </a:pPr>
            <a:r>
              <a:rPr lang="en-US" sz="1920"/>
              <a:t>Models for how pathologists participate in APMs</a:t>
            </a:r>
            <a:endParaRPr lang="en-US" sz="2160"/>
          </a:p>
          <a:p>
            <a:pPr lvl="0">
              <a:lnSpc>
                <a:spcPct val="120000"/>
              </a:lnSpc>
            </a:pPr>
            <a:r>
              <a:rPr lang="en-US" sz="2160"/>
              <a:t>Advocate to reduce the burden of participation in MIPS and increase the positive payment incentives</a:t>
            </a:r>
          </a:p>
        </p:txBody>
      </p:sp>
      <p:pic>
        <p:nvPicPr>
          <p:cNvPr id="6" name="Picture 5">
            <a:extLst>
              <a:ext uri="{FF2B5EF4-FFF2-40B4-BE49-F238E27FC236}">
                <a16:creationId xmlns:a16="http://schemas.microsoft.com/office/drawing/2014/main" id="{64093397-C15E-D3D9-AB28-DF062A2FD00F}"/>
              </a:ext>
            </a:extLst>
          </p:cNvPr>
          <p:cNvPicPr>
            <a:picLocks noChangeAspect="1"/>
          </p:cNvPicPr>
          <p:nvPr/>
        </p:nvPicPr>
        <p:blipFill>
          <a:blip r:embed="rId3"/>
          <a:stretch>
            <a:fillRect/>
          </a:stretch>
        </p:blipFill>
        <p:spPr>
          <a:xfrm>
            <a:off x="7315200" y="318784"/>
            <a:ext cx="6857212" cy="7764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a:extLst>
              <a:ext uri="{FF2B5EF4-FFF2-40B4-BE49-F238E27FC236}">
                <a16:creationId xmlns:a16="http://schemas.microsoft.com/office/drawing/2014/main" id="{B7C97D6B-706F-2513-CAB6-2906921CCBE7}"/>
              </a:ext>
            </a:extLst>
          </p:cNvPr>
          <p:cNvSpPr>
            <a:spLocks noGrp="1"/>
          </p:cNvSpPr>
          <p:nvPr>
            <p:ph type="ftr" sz="quarter" idx="10"/>
          </p:nvPr>
        </p:nvSpPr>
        <p:spPr>
          <a:xfrm>
            <a:off x="12297734" y="7710862"/>
            <a:ext cx="994648" cy="247650"/>
          </a:xfrm>
        </p:spPr>
        <p:txBody>
          <a:bodyPr anchor="ctr">
            <a:normAutofit fontScale="92500"/>
          </a:bodyPr>
          <a:lstStyle/>
          <a:p>
            <a:pPr>
              <a:lnSpc>
                <a:spcPct val="90000"/>
              </a:lnSpc>
              <a:spcAft>
                <a:spcPts val="600"/>
              </a:spcAft>
              <a:defRPr/>
            </a:pPr>
            <a:fld id="{FA2F3D4E-A9B0-FE45-AAE7-68158DC61990}" type="datetime3">
              <a:rPr lang="en-US" sz="700"/>
              <a:pPr>
                <a:lnSpc>
                  <a:spcPct val="90000"/>
                </a:lnSpc>
                <a:spcAft>
                  <a:spcPts val="600"/>
                </a:spcAft>
                <a:defRPr/>
              </a:pPr>
              <a:t>30 November 2023</a:t>
            </a:fld>
            <a:endParaRPr lang="en-US" sz="700"/>
          </a:p>
        </p:txBody>
      </p:sp>
      <p:sp>
        <p:nvSpPr>
          <p:cNvPr id="5" name="Slide Number Placeholder 4">
            <a:extLst>
              <a:ext uri="{FF2B5EF4-FFF2-40B4-BE49-F238E27FC236}">
                <a16:creationId xmlns:a16="http://schemas.microsoft.com/office/drawing/2014/main" id="{7D6C3CFD-6F8D-6C31-0918-5CB5688DBC62}"/>
              </a:ext>
            </a:extLst>
          </p:cNvPr>
          <p:cNvSpPr>
            <a:spLocks noGrp="1"/>
          </p:cNvSpPr>
          <p:nvPr>
            <p:ph type="sldNum" sz="quarter" idx="11"/>
          </p:nvPr>
        </p:nvSpPr>
        <p:spPr>
          <a:xfrm>
            <a:off x="13510794" y="7710862"/>
            <a:ext cx="432044" cy="247650"/>
          </a:xfrm>
        </p:spPr>
        <p:txBody>
          <a:bodyPr anchor="ctr">
            <a:normAutofit/>
          </a:bodyPr>
          <a:lstStyle/>
          <a:p>
            <a:pPr>
              <a:lnSpc>
                <a:spcPct val="90000"/>
              </a:lnSpc>
              <a:spcAft>
                <a:spcPts val="600"/>
              </a:spcAft>
              <a:defRPr/>
            </a:pPr>
            <a:fld id="{DA334BCE-71BB-5C4B-ADF3-0990CAD694A9}" type="slidenum">
              <a:rPr lang="en-US" sz="800"/>
              <a:pPr>
                <a:lnSpc>
                  <a:spcPct val="90000"/>
                </a:lnSpc>
                <a:spcAft>
                  <a:spcPts val="600"/>
                </a:spcAft>
                <a:defRPr/>
              </a:pPr>
              <a:t>35</a:t>
            </a:fld>
            <a:endParaRPr lang="en-US" sz="800"/>
          </a:p>
        </p:txBody>
      </p:sp>
    </p:spTree>
    <p:extLst>
      <p:ext uri="{BB962C8B-B14F-4D97-AF65-F5344CB8AC3E}">
        <p14:creationId xmlns:p14="http://schemas.microsoft.com/office/powerpoint/2010/main" val="3542643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898883" y="1639229"/>
            <a:ext cx="6416318" cy="3027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28613" indent="-328613" algn="l" defTabSz="652463" rtl="0" eaLnBrk="1" fontAlgn="base" hangingPunct="1">
              <a:lnSpc>
                <a:spcPct val="130000"/>
              </a:lnSpc>
              <a:spcBef>
                <a:spcPct val="20000"/>
              </a:spcBef>
              <a:spcAft>
                <a:spcPct val="0"/>
              </a:spcAft>
              <a:buClr>
                <a:srgbClr val="7F7F7F"/>
              </a:buClr>
              <a:buFont typeface="Arial" charset="0"/>
              <a:buChar char="•"/>
              <a:defRPr sz="3400" b="1" kern="1200">
                <a:solidFill>
                  <a:srgbClr val="595959"/>
                </a:solidFill>
                <a:latin typeface="+mn-lt"/>
                <a:ea typeface="ヒラギノ角ゴ Pro W3" charset="0"/>
                <a:cs typeface="ヒラギノ角ゴ Pro W3" charset="0"/>
              </a:defRPr>
            </a:lvl1pPr>
            <a:lvl2pPr marL="974725" indent="-320675" algn="l" defTabSz="652463" rtl="0" eaLnBrk="1" fontAlgn="base" hangingPunct="1">
              <a:lnSpc>
                <a:spcPct val="130000"/>
              </a:lnSpc>
              <a:spcBef>
                <a:spcPct val="20000"/>
              </a:spcBef>
              <a:spcAft>
                <a:spcPct val="0"/>
              </a:spcAft>
              <a:buClr>
                <a:srgbClr val="7F7F7F"/>
              </a:buClr>
              <a:buFont typeface="Arial" charset="0"/>
              <a:buChar char="–"/>
              <a:defRPr sz="2800" b="1" kern="1200">
                <a:solidFill>
                  <a:srgbClr val="595959"/>
                </a:solidFill>
                <a:latin typeface="+mn-lt"/>
                <a:ea typeface="ヒラギノ角ゴ Pro W3" charset="0"/>
                <a:cs typeface="ヒラギノ角ゴ Pro W3" charset="0"/>
              </a:defRPr>
            </a:lvl2pPr>
            <a:lvl3pPr marL="1631950" indent="-325438" algn="l" defTabSz="652463" rtl="0" eaLnBrk="1" fontAlgn="base" hangingPunct="1">
              <a:lnSpc>
                <a:spcPct val="130000"/>
              </a:lnSpc>
              <a:spcBef>
                <a:spcPct val="20000"/>
              </a:spcBef>
              <a:spcAft>
                <a:spcPct val="0"/>
              </a:spcAft>
              <a:buClr>
                <a:srgbClr val="7F7F7F"/>
              </a:buClr>
              <a:buFont typeface="Arial" charset="0"/>
              <a:buChar char="•"/>
              <a:defRPr sz="28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charset="0"/>
              <a:buChar char="–"/>
              <a:defRPr sz="28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charset="0"/>
              <a:buChar char="»"/>
              <a:defRPr sz="28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328600" indent="-328600" defTabSz="652436">
              <a:lnSpc>
                <a:spcPct val="100000"/>
              </a:lnSpc>
              <a:buClr>
                <a:srgbClr val="009ABF"/>
              </a:buClr>
            </a:pPr>
            <a:endParaRPr lang="en-US" sz="2200">
              <a:latin typeface="Arial"/>
            </a:endParaRPr>
          </a:p>
        </p:txBody>
      </p:sp>
      <p:sp>
        <p:nvSpPr>
          <p:cNvPr id="10" name="Title 1"/>
          <p:cNvSpPr>
            <a:spLocks noGrp="1"/>
          </p:cNvSpPr>
          <p:nvPr>
            <p:ph type="title"/>
          </p:nvPr>
        </p:nvSpPr>
        <p:spPr/>
        <p:txBody>
          <a:bodyPr/>
          <a:lstStyle/>
          <a:p>
            <a:r>
              <a:rPr lang="en-US" sz="3840"/>
              <a:t>The CAP’s Pathologists Quality Registry Helps Our Members with MIPS</a:t>
            </a:r>
          </a:p>
        </p:txBody>
      </p:sp>
      <p:sp>
        <p:nvSpPr>
          <p:cNvPr id="11" name="Content Placeholder 2">
            <a:extLst>
              <a:ext uri="{FF2B5EF4-FFF2-40B4-BE49-F238E27FC236}">
                <a16:creationId xmlns:a16="http://schemas.microsoft.com/office/drawing/2014/main" id="{A047407F-41E6-4A1D-AD31-583EF7FA6097}"/>
              </a:ext>
            </a:extLst>
          </p:cNvPr>
          <p:cNvSpPr>
            <a:spLocks noGrp="1"/>
          </p:cNvSpPr>
          <p:nvPr>
            <p:ph idx="1"/>
          </p:nvPr>
        </p:nvSpPr>
        <p:spPr>
          <a:xfrm>
            <a:off x="808850" y="1748379"/>
            <a:ext cx="13090030" cy="5851623"/>
          </a:xfrm>
        </p:spPr>
        <p:txBody>
          <a:bodyPr/>
          <a:lstStyle/>
          <a:p>
            <a:pPr marL="0" indent="0">
              <a:lnSpc>
                <a:spcPct val="100000"/>
              </a:lnSpc>
              <a:buClr>
                <a:srgbClr val="009ABF"/>
              </a:buClr>
              <a:buNone/>
            </a:pPr>
            <a:r>
              <a:rPr lang="en-US" sz="2400">
                <a:ea typeface="ヒラギノ角ゴ Pro W3"/>
              </a:rPr>
              <a:t>Practices in the registry get practice-specific advice on highest scoring measures for their situation.</a:t>
            </a:r>
            <a:endParaRPr lang="en-US" sz="2400">
              <a:solidFill>
                <a:srgbClr val="009ABF"/>
              </a:solidFill>
              <a:ea typeface="ヒラギノ角ゴ Pro W3"/>
            </a:endParaRPr>
          </a:p>
          <a:p>
            <a:pPr marL="0" indent="0">
              <a:lnSpc>
                <a:spcPct val="100000"/>
              </a:lnSpc>
              <a:buClr>
                <a:srgbClr val="009ABF"/>
              </a:buClr>
              <a:buNone/>
            </a:pPr>
            <a:r>
              <a:rPr lang="en-US" sz="2400">
                <a:solidFill>
                  <a:srgbClr val="009ABF"/>
                </a:solidFill>
                <a:ea typeface="ヒラギノ角ゴ Pro W3"/>
              </a:rPr>
              <a:t>Several choices for how to submit data for Quality Measures</a:t>
            </a:r>
            <a:r>
              <a:rPr lang="en-US" sz="2400">
                <a:ea typeface="ヒラギノ角ゴ Pro W3"/>
              </a:rPr>
              <a:t>:</a:t>
            </a:r>
          </a:p>
          <a:p>
            <a:pPr marL="663575" lvl="1" indent="-411480">
              <a:lnSpc>
                <a:spcPct val="100000"/>
              </a:lnSpc>
              <a:buClr>
                <a:srgbClr val="009ABF"/>
              </a:buClr>
            </a:pPr>
            <a:r>
              <a:rPr lang="en-US" sz="2400">
                <a:ea typeface="ヒラギノ角ゴ Pro W3"/>
              </a:rPr>
              <a:t>Manual data entry via web portal or excel file upload</a:t>
            </a:r>
          </a:p>
          <a:p>
            <a:pPr marL="663575" lvl="1" indent="-411480">
              <a:lnSpc>
                <a:spcPct val="100000"/>
              </a:lnSpc>
              <a:buClr>
                <a:srgbClr val="009ABF"/>
              </a:buClr>
            </a:pPr>
            <a:r>
              <a:rPr lang="en-US" sz="2400">
                <a:ea typeface="ヒラギノ角ゴ Pro W3"/>
              </a:rPr>
              <a:t>Automated data entry with billing and/or LIS</a:t>
            </a:r>
            <a:endParaRPr lang="en-US" sz="1800">
              <a:solidFill>
                <a:srgbClr val="009ABF"/>
              </a:solidFill>
              <a:ea typeface="ヒラギノ角ゴ Pro W3"/>
            </a:endParaRPr>
          </a:p>
          <a:p>
            <a:pPr marL="0" indent="0">
              <a:lnSpc>
                <a:spcPct val="100000"/>
              </a:lnSpc>
              <a:buNone/>
            </a:pPr>
            <a:r>
              <a:rPr lang="en-US" sz="2400">
                <a:solidFill>
                  <a:srgbClr val="009ABF"/>
                </a:solidFill>
                <a:ea typeface="ヒラギノ角ゴ Pro W3"/>
              </a:rPr>
              <a:t>Improvement Activities (IA):</a:t>
            </a:r>
          </a:p>
          <a:p>
            <a:pPr marL="608965" lvl="1" indent="-356870">
              <a:lnSpc>
                <a:spcPct val="100000"/>
              </a:lnSpc>
            </a:pPr>
            <a:r>
              <a:rPr lang="en-US" sz="2400">
                <a:ea typeface="ヒラギノ角ゴ Pro W3"/>
              </a:rPr>
              <a:t>The registry makes it easy to understand and choose from a subset of IA most pathologists are already doing</a:t>
            </a:r>
          </a:p>
          <a:p>
            <a:pPr marL="608965" lvl="1" indent="-356870">
              <a:lnSpc>
                <a:spcPct val="100000"/>
              </a:lnSpc>
            </a:pPr>
            <a:r>
              <a:rPr lang="en-US" sz="2400">
                <a:ea typeface="ヒラギノ角ゴ Pro W3"/>
              </a:rPr>
              <a:t>Even if you are facility-based, you still need to submit IA</a:t>
            </a:r>
            <a:endParaRPr lang="en-US" sz="2400" b="0">
              <a:solidFill>
                <a:srgbClr val="009ABF"/>
              </a:solidFill>
              <a:ea typeface="ヒラギノ角ゴ Pro W3"/>
              <a:cs typeface="Arial"/>
            </a:endParaRPr>
          </a:p>
          <a:p>
            <a:pPr marL="0" indent="-43180">
              <a:lnSpc>
                <a:spcPct val="100000"/>
              </a:lnSpc>
              <a:buNone/>
            </a:pPr>
            <a:r>
              <a:rPr lang="en-US" sz="2400">
                <a:solidFill>
                  <a:srgbClr val="009ABF"/>
                </a:solidFill>
                <a:ea typeface="ヒラギノ角ゴ Pro W3"/>
                <a:cs typeface="Arial"/>
              </a:rPr>
              <a:t>Email us at </a:t>
            </a:r>
            <a:r>
              <a:rPr lang="en-US" sz="2400">
                <a:solidFill>
                  <a:srgbClr val="009ABF"/>
                </a:solidFill>
                <a:ea typeface="ヒラギノ角ゴ Pro W3"/>
                <a:cs typeface="Arial"/>
                <a:hlinkClick r:id="rId3"/>
              </a:rPr>
              <a:t>MIPS@cap.org</a:t>
            </a:r>
            <a:endParaRPr lang="en-US" sz="2400" b="0">
              <a:solidFill>
                <a:srgbClr val="009ABF"/>
              </a:solidFill>
              <a:ea typeface="ヒラギノ角ゴ Pro W3"/>
              <a:cs typeface="Arial"/>
            </a:endParaRPr>
          </a:p>
          <a:p>
            <a:pPr marL="0" indent="-43180">
              <a:lnSpc>
                <a:spcPct val="100000"/>
              </a:lnSpc>
              <a:buNone/>
            </a:pPr>
            <a:endParaRPr lang="en-US" sz="2400">
              <a:solidFill>
                <a:srgbClr val="009ABF"/>
              </a:solidFill>
              <a:ea typeface="ヒラギノ角ゴ Pro W3"/>
              <a:cs typeface="Arial"/>
            </a:endParaRPr>
          </a:p>
          <a:p>
            <a:pPr marL="0" indent="-43180">
              <a:lnSpc>
                <a:spcPct val="100000"/>
              </a:lnSpc>
              <a:buNone/>
            </a:pPr>
            <a:r>
              <a:rPr lang="en-US" sz="2400">
                <a:ea typeface="ヒラギノ角ゴ Pro W3"/>
              </a:rPr>
              <a:t>Not sure how you're participating in MIPS? Visit </a:t>
            </a:r>
            <a:r>
              <a:rPr lang="en-US" sz="2400" b="0">
                <a:ea typeface="+mn-lt"/>
                <a:cs typeface="+mn-lt"/>
                <a:hlinkClick r:id="rId4"/>
              </a:rPr>
              <a:t>https://qpp.cms.gov/participation-lookup</a:t>
            </a:r>
            <a:r>
              <a:rPr lang="en-US" sz="2400" b="0">
                <a:ea typeface="+mn-lt"/>
                <a:cs typeface="+mn-lt"/>
              </a:rPr>
              <a:t> </a:t>
            </a:r>
            <a:r>
              <a:rPr lang="en-US" sz="2400">
                <a:ea typeface="+mn-lt"/>
                <a:cs typeface="+mn-lt"/>
              </a:rPr>
              <a:t>and input your NPI to check your eligibility</a:t>
            </a:r>
          </a:p>
          <a:p>
            <a:pPr marL="609433" lvl="1" indent="-357155">
              <a:lnSpc>
                <a:spcPct val="100000"/>
              </a:lnSpc>
            </a:pPr>
            <a:endParaRPr lang="en-US" sz="2400"/>
          </a:p>
        </p:txBody>
      </p:sp>
      <p:sp>
        <p:nvSpPr>
          <p:cNvPr id="6" name="Slide Number Placeholder 3"/>
          <p:cNvSpPr>
            <a:spLocks noGrp="1"/>
          </p:cNvSpPr>
          <p:nvPr>
            <p:ph type="sldNum" sz="quarter" idx="11"/>
          </p:nvPr>
        </p:nvSpPr>
        <p:spPr>
          <a:prstGeom prst="rect">
            <a:avLst/>
          </a:prstGeom>
        </p:spPr>
        <p:txBody>
          <a:bodyPr/>
          <a:lstStyle/>
          <a:p>
            <a:pPr>
              <a:defRPr/>
            </a:pPr>
            <a:fld id="{E40E4D0C-D621-8746-B3FA-F893B25404BB}" type="slidenum">
              <a:rPr lang="en-US" sz="900">
                <a:solidFill>
                  <a:srgbClr val="000000">
                    <a:tint val="75000"/>
                  </a:srgbClr>
                </a:solidFill>
                <a:latin typeface="Arial"/>
              </a:rPr>
              <a:pPr>
                <a:defRPr/>
              </a:pPr>
              <a:t>36</a:t>
            </a:fld>
            <a:endParaRPr lang="en-US" sz="900">
              <a:solidFill>
                <a:srgbClr val="000000">
                  <a:tint val="75000"/>
                </a:srgbClr>
              </a:solidFill>
              <a:latin typeface="Arial"/>
            </a:endParaRPr>
          </a:p>
        </p:txBody>
      </p:sp>
      <p:pic>
        <p:nvPicPr>
          <p:cNvPr id="4" name="Picture 3" descr="A screenshot of a cell phone&#10;&#10;Description generated with very high confidence">
            <a:extLst>
              <a:ext uri="{FF2B5EF4-FFF2-40B4-BE49-F238E27FC236}">
                <a16:creationId xmlns:a16="http://schemas.microsoft.com/office/drawing/2014/main" id="{DCA496E7-31CD-4993-8FD7-9F0AB2A5A4B9}"/>
              </a:ext>
            </a:extLst>
          </p:cNvPr>
          <p:cNvPicPr>
            <a:picLocks noChangeAspect="1"/>
          </p:cNvPicPr>
          <p:nvPr/>
        </p:nvPicPr>
        <p:blipFill>
          <a:blip r:embed="rId5"/>
          <a:stretch>
            <a:fillRect/>
          </a:stretch>
        </p:blipFill>
        <p:spPr>
          <a:xfrm>
            <a:off x="9802221" y="2137122"/>
            <a:ext cx="4149678" cy="2178581"/>
          </a:xfrm>
          <a:prstGeom prst="rect">
            <a:avLst/>
          </a:prstGeom>
        </p:spPr>
      </p:pic>
    </p:spTree>
    <p:extLst>
      <p:ext uri="{BB962C8B-B14F-4D97-AF65-F5344CB8AC3E}">
        <p14:creationId xmlns:p14="http://schemas.microsoft.com/office/powerpoint/2010/main" val="445254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920CE59-D26A-E440-A58A-C71728743122}" type="slidenum">
              <a:rPr lang="en-US" smtClean="0"/>
              <a:pPr>
                <a:defRPr/>
              </a:pPr>
              <a:t>37</a:t>
            </a:fld>
            <a:endParaRPr lang="en-US"/>
          </a:p>
        </p:txBody>
      </p:sp>
      <p:sp>
        <p:nvSpPr>
          <p:cNvPr id="5" name="Text Placeholder 4"/>
          <p:cNvSpPr>
            <a:spLocks noGrp="1"/>
          </p:cNvSpPr>
          <p:nvPr>
            <p:ph type="body" sz="quarter" idx="14"/>
          </p:nvPr>
        </p:nvSpPr>
        <p:spPr>
          <a:xfrm>
            <a:off x="0" y="1089317"/>
            <a:ext cx="14277975" cy="5005387"/>
          </a:xfrm>
        </p:spPr>
        <p:txBody>
          <a:bodyPr/>
          <a:lstStyle/>
          <a:p>
            <a:pPr lvl="0"/>
            <a:r>
              <a:rPr lang="en-US" sz="5400" i="0">
                <a:solidFill>
                  <a:schemeClr val="accent4"/>
                </a:solidFill>
              </a:rPr>
              <a:t>Questions</a:t>
            </a:r>
          </a:p>
        </p:txBody>
      </p:sp>
    </p:spTree>
    <p:extLst>
      <p:ext uri="{BB962C8B-B14F-4D97-AF65-F5344CB8AC3E}">
        <p14:creationId xmlns:p14="http://schemas.microsoft.com/office/powerpoint/2010/main" val="1582137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8"/>
          <p:cNvSpPr>
            <a:spLocks noGrp="1"/>
          </p:cNvSpPr>
          <p:nvPr>
            <p:ph type="title"/>
          </p:nvPr>
        </p:nvSpPr>
        <p:spPr/>
        <p:txBody>
          <a:bodyPr/>
          <a:lstStyle/>
          <a:p>
            <a:r>
              <a:rPr lang="en-US" altLang="en-US">
                <a:ea typeface="ヒラギノ角ゴ Pro W3" charset="-128"/>
              </a:rPr>
              <a:t>Stay Informed Through the CAP</a:t>
            </a:r>
          </a:p>
        </p:txBody>
      </p:sp>
      <p:sp>
        <p:nvSpPr>
          <p:cNvPr id="87043" name="Content Placeholder 4"/>
          <p:cNvSpPr>
            <a:spLocks noGrp="1"/>
          </p:cNvSpPr>
          <p:nvPr>
            <p:ph idx="1"/>
          </p:nvPr>
        </p:nvSpPr>
        <p:spPr>
          <a:xfrm>
            <a:off x="1402735" y="1657061"/>
            <a:ext cx="12324080" cy="5654040"/>
          </a:xfrm>
        </p:spPr>
        <p:txBody>
          <a:bodyPr/>
          <a:lstStyle/>
          <a:p>
            <a:pPr marL="489833" lvl="1" indent="-489833">
              <a:spcAft>
                <a:spcPts val="857"/>
              </a:spcAft>
              <a:buFont typeface="Arial" pitchFamily="34" charset="0"/>
              <a:buChar char="•"/>
              <a:defRPr/>
            </a:pPr>
            <a:r>
              <a:rPr lang="en-US" sz="2800">
                <a:solidFill>
                  <a:schemeClr val="accent6"/>
                </a:solidFill>
                <a:ea typeface="MS PGothic" pitchFamily="34" charset="-128"/>
              </a:rPr>
              <a:t>Follow CAP on social media</a:t>
            </a:r>
          </a:p>
          <a:p>
            <a:pPr marL="1061304" lvl="2" indent="-489833">
              <a:spcBef>
                <a:spcPts val="0"/>
              </a:spcBef>
              <a:spcAft>
                <a:spcPts val="0"/>
              </a:spcAft>
              <a:buFont typeface="Courier New" pitchFamily="49" charset="0"/>
              <a:buChar char="o"/>
              <a:defRPr/>
            </a:pPr>
            <a:r>
              <a:rPr lang="en-US" sz="2400">
                <a:solidFill>
                  <a:srgbClr val="009ABF"/>
                </a:solidFill>
                <a:ea typeface="MS PGothic" pitchFamily="34" charset="-128"/>
              </a:rPr>
              <a:t>Twitter @CAPDCAdvocacy</a:t>
            </a:r>
          </a:p>
          <a:p>
            <a:pPr marL="1061304" lvl="2" indent="-489833">
              <a:spcBef>
                <a:spcPts val="0"/>
              </a:spcBef>
              <a:spcAft>
                <a:spcPts val="0"/>
              </a:spcAft>
              <a:buFont typeface="Courier New" pitchFamily="49" charset="0"/>
              <a:buChar char="o"/>
              <a:defRPr/>
            </a:pPr>
            <a:r>
              <a:rPr lang="en-US" sz="2400">
                <a:solidFill>
                  <a:srgbClr val="009ABF"/>
                </a:solidFill>
                <a:ea typeface="MS PGothic" pitchFamily="34" charset="-128"/>
              </a:rPr>
              <a:t>Facebook.com/capathologists</a:t>
            </a:r>
          </a:p>
          <a:p>
            <a:pPr marL="403658" lvl="1" indent="-489833">
              <a:spcAft>
                <a:spcPts val="857"/>
              </a:spcAft>
              <a:buFont typeface="Arial" pitchFamily="34" charset="0"/>
              <a:buChar char="•"/>
              <a:defRPr/>
            </a:pPr>
            <a:r>
              <a:rPr lang="en-US" sz="2800">
                <a:solidFill>
                  <a:schemeClr val="accent6"/>
                </a:solidFill>
                <a:ea typeface="MS PGothic" pitchFamily="34" charset="-128"/>
              </a:rPr>
              <a:t>Visit CAP.org  &gt; advocacy </a:t>
            </a:r>
          </a:p>
          <a:p>
            <a:pPr marL="489833" lvl="1" indent="-489833">
              <a:spcAft>
                <a:spcPts val="857"/>
              </a:spcAft>
              <a:buFont typeface="Arial" pitchFamily="34" charset="0"/>
              <a:buChar char="•"/>
              <a:defRPr/>
            </a:pPr>
            <a:r>
              <a:rPr lang="en-US" sz="2800">
                <a:solidFill>
                  <a:schemeClr val="accent6"/>
                </a:solidFill>
                <a:ea typeface="MS PGothic" pitchFamily="34" charset="-128"/>
              </a:rPr>
              <a:t>Read </a:t>
            </a:r>
            <a:r>
              <a:rPr lang="en-US" sz="2800" i="1">
                <a:solidFill>
                  <a:schemeClr val="accent6"/>
                </a:solidFill>
                <a:ea typeface="MS PGothic" pitchFamily="34" charset="-128"/>
              </a:rPr>
              <a:t>Advocacy Update</a:t>
            </a:r>
          </a:p>
          <a:p>
            <a:pPr marL="489833" lvl="1" indent="-489833">
              <a:spcAft>
                <a:spcPts val="857"/>
              </a:spcAft>
              <a:buFont typeface="Arial" pitchFamily="34" charset="0"/>
              <a:buChar char="•"/>
              <a:defRPr/>
            </a:pPr>
            <a:r>
              <a:rPr lang="en-US" sz="2800">
                <a:solidFill>
                  <a:schemeClr val="accent6"/>
                </a:solidFill>
                <a:ea typeface="MS PGothic" pitchFamily="34" charset="-128"/>
              </a:rPr>
              <a:t>Join PathNET, the CAP’s grassroots advocacy network</a:t>
            </a:r>
          </a:p>
          <a:p>
            <a:pPr>
              <a:buFont typeface="Arial" pitchFamily="34" charset="0"/>
              <a:buNone/>
              <a:defRPr/>
            </a:pPr>
            <a:endParaRPr lang="en-US">
              <a:ea typeface="ヒラギノ角ゴ Pro W3" charset="-128"/>
            </a:endParaRPr>
          </a:p>
        </p:txBody>
      </p:sp>
      <p:sp>
        <p:nvSpPr>
          <p:cNvPr id="57348" name="Slide Number Placeholder 3"/>
          <p:cNvSpPr>
            <a:spLocks noGrp="1"/>
          </p:cNvSpPr>
          <p:nvPr>
            <p:ph type="sldNum" sz="quarter" idx="11"/>
          </p:nvPr>
        </p:nvSpPr>
        <p:spPr bwMode="auto">
          <a:noFill/>
          <a:ln>
            <a:miter lim="800000"/>
            <a:headEnd/>
            <a:tailEnd/>
          </a:ln>
        </p:spPr>
        <p:txBody>
          <a:bodyPr/>
          <a:lstStyle/>
          <a:p>
            <a:fld id="{C09CBA8B-FFAF-4438-A732-30A3611D36B3}" type="slidenum">
              <a:rPr lang="en-US" altLang="en-US" smtClean="0"/>
              <a:pPr/>
              <a:t>38</a:t>
            </a:fld>
            <a:endParaRPr lang="en-US" altLang="en-US"/>
          </a:p>
        </p:txBody>
      </p:sp>
    </p:spTree>
    <p:extLst>
      <p:ext uri="{BB962C8B-B14F-4D97-AF65-F5344CB8AC3E}">
        <p14:creationId xmlns:p14="http://schemas.microsoft.com/office/powerpoint/2010/main" val="447619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07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Welcome</a:t>
            </a:r>
          </a:p>
        </p:txBody>
      </p:sp>
      <p:sp>
        <p:nvSpPr>
          <p:cNvPr id="5" name="Text Placeholder 4"/>
          <p:cNvSpPr>
            <a:spLocks noGrp="1"/>
          </p:cNvSpPr>
          <p:nvPr>
            <p:ph idx="1"/>
          </p:nvPr>
        </p:nvSpPr>
        <p:spPr>
          <a:xfrm>
            <a:off x="870445" y="1534319"/>
            <a:ext cx="6444755" cy="5654675"/>
          </a:xfrm>
        </p:spPr>
        <p:txBody>
          <a:bodyPr/>
          <a:lstStyle/>
          <a:p>
            <a:pPr marL="328295" indent="-328295">
              <a:buNone/>
            </a:pPr>
            <a:r>
              <a:rPr lang="en-US">
                <a:ea typeface="+mn-lt"/>
                <a:cs typeface="+mn-lt"/>
              </a:rPr>
              <a:t>Gregary </a:t>
            </a:r>
            <a:r>
              <a:rPr lang="en-US" err="1">
                <a:ea typeface="+mn-lt"/>
                <a:cs typeface="+mn-lt"/>
              </a:rPr>
              <a:t>Bocsi</a:t>
            </a:r>
            <a:r>
              <a:rPr lang="en-US">
                <a:ea typeface="+mn-lt"/>
                <a:cs typeface="+mn-lt"/>
              </a:rPr>
              <a:t>, DO, FCAP</a:t>
            </a:r>
          </a:p>
          <a:p>
            <a:pPr marL="328295" indent="-328295"/>
            <a:r>
              <a:rPr lang="en-US">
                <a:ea typeface="ヒラギノ角ゴ Pro W3"/>
                <a:cs typeface="ヒラギノ角ゴ Pro W3"/>
              </a:rPr>
              <a:t>Chair, CAP Quality and Clinical Data Registry Committee</a:t>
            </a: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4</a:t>
            </a:fld>
            <a:endParaRPr lang="en-US"/>
          </a:p>
        </p:txBody>
      </p:sp>
      <p:pic>
        <p:nvPicPr>
          <p:cNvPr id="2" name="Picture 1" descr="Bocsi_Gregary_2017_web">
            <a:extLst>
              <a:ext uri="{FF2B5EF4-FFF2-40B4-BE49-F238E27FC236}">
                <a16:creationId xmlns:a16="http://schemas.microsoft.com/office/drawing/2014/main" id="{08309661-E70E-0BFE-4C30-9EF8806C1409}"/>
              </a:ext>
            </a:extLst>
          </p:cNvPr>
          <p:cNvPicPr>
            <a:picLocks noChangeAspect="1"/>
          </p:cNvPicPr>
          <p:nvPr/>
        </p:nvPicPr>
        <p:blipFill>
          <a:blip r:embed="rId3"/>
          <a:stretch>
            <a:fillRect/>
          </a:stretch>
        </p:blipFill>
        <p:spPr>
          <a:xfrm>
            <a:off x="9812949" y="1458654"/>
            <a:ext cx="3079635" cy="4394175"/>
          </a:xfrm>
          <a:prstGeom prst="rect">
            <a:avLst/>
          </a:prstGeom>
        </p:spPr>
      </p:pic>
    </p:spTree>
    <p:extLst>
      <p:ext uri="{BB962C8B-B14F-4D97-AF65-F5344CB8AC3E}">
        <p14:creationId xmlns:p14="http://schemas.microsoft.com/office/powerpoint/2010/main" val="2226309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 </a:t>
            </a:r>
            <a:br>
              <a:rPr lang="en-US" sz="3200"/>
            </a:br>
            <a:r>
              <a:rPr lang="en-US" sz="3200"/>
              <a:t>2024 Digital Pathology Digitization Procedures </a:t>
            </a:r>
            <a:br>
              <a:rPr lang="en-US" altLang="en-US" sz="3200">
                <a:ea typeface="ヒラギノ角ゴ Pro W3"/>
                <a:cs typeface="ヒラギノ角ゴ Pro W3"/>
              </a:rPr>
            </a:br>
            <a:br>
              <a:rPr lang="en-US" altLang="en-US" sz="40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3102732632"/>
              </p:ext>
            </p:extLst>
          </p:nvPr>
        </p:nvGraphicFramePr>
        <p:xfrm>
          <a:off x="914401" y="1570615"/>
          <a:ext cx="12257274" cy="5654172"/>
        </p:xfrm>
        <a:graphic>
          <a:graphicData uri="http://schemas.openxmlformats.org/drawingml/2006/table">
            <a:tbl>
              <a:tblPr firstRow="1" firstCol="1" bandRow="1">
                <a:tableStyleId>{5C22544A-7EE6-4342-B048-85BDC9FD1C3A}</a:tableStyleId>
              </a:tblPr>
              <a:tblGrid>
                <a:gridCol w="1486537">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622212">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57064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#+0827T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fluids, washings, or brushings, except cervical or vaginal; smears with interpretation (List separately in addition to code for primary procedure) </a:t>
                      </a:r>
                      <a:endParaRPr lang="en-US" sz="2200" kern="1200">
                        <a:solidFill>
                          <a:schemeClr val="dk1"/>
                        </a:solidFill>
                        <a:effectLst/>
                        <a:latin typeface="+mn-lt"/>
                        <a:ea typeface="+mn-ea"/>
                        <a:cs typeface="+mn-cs"/>
                      </a:endParaRPr>
                    </a:p>
                    <a:p>
                      <a:r>
                        <a:rPr lang="en-US" sz="2200"/>
                        <a:t>▶</a:t>
                      </a:r>
                      <a:r>
                        <a:rPr lang="en-US" sz="2200" b="0"/>
                        <a:t>(Use 0827T in conjunction with 88104)</a:t>
                      </a:r>
                      <a:r>
                        <a:rPr lang="en-US" sz="2200"/>
                        <a:t>◀</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57064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#+0828T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fluids, washings, or brushings, except cervical or vaginal; simple filter method with interpretation (List separately in addition to code for primary procedure)</a:t>
                      </a:r>
                    </a:p>
                    <a:p>
                      <a:r>
                        <a:rPr lang="en-US" sz="2200"/>
                        <a:t>▶(Use 0828T in conjunction with 88106)◀</a:t>
                      </a:r>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57064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#+0829T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concentration technique, smears, and interpretation (</a:t>
                      </a:r>
                      <a:r>
                        <a:rPr lang="en-US" sz="2200" err="1"/>
                        <a:t>eg</a:t>
                      </a:r>
                      <a:r>
                        <a:rPr lang="en-US" sz="2200"/>
                        <a:t>, </a:t>
                      </a:r>
                      <a:r>
                        <a:rPr lang="en-US" sz="2200" err="1"/>
                        <a:t>Saccomanno</a:t>
                      </a:r>
                      <a:r>
                        <a:rPr lang="en-US" sz="2200"/>
                        <a:t> technique) (List separately in addition to code for primary procedure) </a:t>
                      </a:r>
                    </a:p>
                    <a:p>
                      <a:r>
                        <a:rPr lang="en-US" sz="2200"/>
                        <a:t>▶(Use 0829T in conjunction with 88108)◀ </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03258">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920576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 </a:t>
            </a:r>
            <a:br>
              <a:rPr lang="en-US" sz="3200"/>
            </a:br>
            <a:r>
              <a:rPr lang="en-US" sz="3200"/>
              <a:t>2024 Digital Pathology Digitization Procedures </a:t>
            </a:r>
            <a:br>
              <a:rPr lang="en-US" altLang="en-US" sz="4000">
                <a:ea typeface="ヒラギノ角ゴ Pro W3"/>
                <a:cs typeface="ヒラギノ角ゴ Pro W3"/>
              </a:rPr>
            </a:br>
            <a:br>
              <a:rPr lang="en-US" altLang="en-US" sz="40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56185615"/>
              </p:ext>
            </p:extLst>
          </p:nvPr>
        </p:nvGraphicFramePr>
        <p:xfrm>
          <a:off x="914401" y="1781558"/>
          <a:ext cx="12362181" cy="5735121"/>
        </p:xfrm>
        <a:graphic>
          <a:graphicData uri="http://schemas.openxmlformats.org/drawingml/2006/table">
            <a:tbl>
              <a:tblPr firstRow="1" firstCol="1" bandRow="1">
                <a:tableStyleId>{5C22544A-7EE6-4342-B048-85BDC9FD1C3A}</a:tableStyleId>
              </a:tblPr>
              <a:tblGrid>
                <a:gridCol w="1591444">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567887">
                <a:tc>
                  <a:txBody>
                    <a:bodyPr/>
                    <a:lstStyle/>
                    <a:p>
                      <a:pPr marL="0" marR="0" algn="l">
                        <a:spcBef>
                          <a:spcPts val="0"/>
                        </a:spcBef>
                        <a:spcAft>
                          <a:spcPts val="0"/>
                        </a:spcAft>
                      </a:pPr>
                      <a:r>
                        <a:rPr lang="en-US" sz="2200">
                          <a:solidFill>
                            <a:schemeClr val="tx1">
                              <a:lumMod val="95000"/>
                              <a:lumOff val="5000"/>
                            </a:schemeClr>
                          </a:solidFill>
                          <a:effectLst/>
                        </a:rPr>
                        <a:t>CPT Code</a:t>
                      </a:r>
                      <a:endParaRPr lang="en-US" sz="22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200">
                          <a:solidFill>
                            <a:schemeClr val="tx1">
                              <a:lumMod val="95000"/>
                              <a:lumOff val="5000"/>
                            </a:schemeClr>
                          </a:solidFill>
                          <a:effectLst/>
                        </a:rPr>
                        <a:t>Long Descriptor</a:t>
                      </a:r>
                      <a:endParaRPr lang="en-US" sz="22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205724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#+0830T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selective-cellular enhancement technique with interpretation (</a:t>
                      </a:r>
                      <a:r>
                        <a:rPr lang="en-US" sz="2200" err="1"/>
                        <a:t>eg</a:t>
                      </a:r>
                      <a:r>
                        <a:rPr lang="en-US" sz="2200"/>
                        <a:t>, liquid-based slide preparation method), except cervical or vaginal (List separately in addition to code for primary procedure)</a:t>
                      </a:r>
                      <a:endParaRPr lang="en-US" sz="2200" kern="1200">
                        <a:solidFill>
                          <a:schemeClr val="dk1"/>
                        </a:solidFill>
                        <a:effectLst/>
                        <a:latin typeface="+mn-lt"/>
                        <a:ea typeface="+mn-ea"/>
                        <a:cs typeface="+mn-cs"/>
                      </a:endParaRPr>
                    </a:p>
                    <a:p>
                      <a:r>
                        <a:rPr lang="en-US" sz="2200"/>
                        <a:t>▶(Use 0830T in conjunction with 88112)◀</a:t>
                      </a:r>
                    </a:p>
                    <a:p>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2789954">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#+0831T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cervical or vaginal (any reporting system), requiring interpretation by physician (List separately in addition to code for primary procedure)  </a:t>
                      </a:r>
                    </a:p>
                    <a:p>
                      <a:r>
                        <a:rPr lang="en-US" sz="2200"/>
                        <a:t>▶(Use 0831T in conjunction with 88141)◀</a:t>
                      </a:r>
                    </a:p>
                    <a:p>
                      <a:r>
                        <a:rPr lang="en-US" sz="2200"/>
                        <a:t>▶</a:t>
                      </a:r>
                      <a:r>
                        <a:rPr lang="en-US" sz="2200">
                          <a:effectLst/>
                          <a:latin typeface="+mn-lt"/>
                          <a:ea typeface="MS Mincho" panose="02020609040205080304" pitchFamily="49" charset="-128"/>
                          <a:cs typeface="Times New Roman" panose="02020603050405020304" pitchFamily="18" charset="0"/>
                        </a:rPr>
                        <a:t>(Do not report 0831T in conjunction with 88141, when digitization of glass microscope slides is performed using an automated,       computer-assisted screening imaging system)</a:t>
                      </a:r>
                      <a:r>
                        <a:rPr lang="en-US" sz="2200"/>
                        <a:t> ◀</a:t>
                      </a:r>
                    </a:p>
                    <a:p>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311479">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1549251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3200">
                <a:ea typeface="ヒラギノ角ゴ Pro W3"/>
                <a:cs typeface="ヒラギノ角ゴ Pro W3"/>
              </a:rPr>
            </a:br>
            <a:br>
              <a:rPr lang="en-US" altLang="en-US" sz="32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2109590372"/>
              </p:ext>
            </p:extLst>
          </p:nvPr>
        </p:nvGraphicFramePr>
        <p:xfrm>
          <a:off x="914401" y="1495313"/>
          <a:ext cx="12362181" cy="5726231"/>
        </p:xfrm>
        <a:graphic>
          <a:graphicData uri="http://schemas.openxmlformats.org/drawingml/2006/table">
            <a:tbl>
              <a:tblPr firstRow="1" firstCol="1" bandRow="1">
                <a:tableStyleId>{5C22544A-7EE6-4342-B048-85BDC9FD1C3A}</a:tableStyleId>
              </a:tblPr>
              <a:tblGrid>
                <a:gridCol w="1591444">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643841">
                <a:tc>
                  <a:txBody>
                    <a:bodyPr/>
                    <a:lstStyle/>
                    <a:p>
                      <a:pPr marL="0" marR="0" algn="l">
                        <a:spcBef>
                          <a:spcPts val="0"/>
                        </a:spcBef>
                        <a:spcAft>
                          <a:spcPts val="0"/>
                        </a:spcAft>
                      </a:pPr>
                      <a:r>
                        <a:rPr lang="en-US" sz="2200">
                          <a:solidFill>
                            <a:schemeClr val="tx1">
                              <a:lumMod val="95000"/>
                              <a:lumOff val="5000"/>
                            </a:schemeClr>
                          </a:solidFill>
                          <a:effectLst/>
                        </a:rPr>
                        <a:t>CPT Code</a:t>
                      </a:r>
                      <a:endParaRPr lang="en-US" sz="22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200">
                          <a:solidFill>
                            <a:schemeClr val="tx1">
                              <a:lumMod val="95000"/>
                              <a:lumOff val="5000"/>
                            </a:schemeClr>
                          </a:solidFill>
                          <a:effectLst/>
                        </a:rPr>
                        <a:t>Long Descriptor</a:t>
                      </a:r>
                      <a:endParaRPr lang="en-US" sz="22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58745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#+0832T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smears, any other source; screening and interpretation (List separately in addition to code for primary procedure) </a:t>
                      </a:r>
                      <a:endParaRPr lang="en-US" sz="2200" kern="1200">
                        <a:solidFill>
                          <a:schemeClr val="dk1"/>
                        </a:solidFill>
                        <a:effectLst/>
                        <a:latin typeface="+mn-lt"/>
                        <a:ea typeface="+mn-ea"/>
                        <a:cs typeface="+mn-cs"/>
                      </a:endParaRPr>
                    </a:p>
                    <a:p>
                      <a:r>
                        <a:rPr lang="en-US" sz="2200"/>
                        <a:t>▶(Use 0832T in conjunction with 88160)◀</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58745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#+0833T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lang="en-US" sz="2200"/>
                        <a:t>Digitization of glass microscope slides for cytopathology, smears, any other source; preparation, screening and interpretation (List separately in addition to code for primary procedure)</a:t>
                      </a:r>
                    </a:p>
                    <a:p>
                      <a:r>
                        <a:rPr lang="en-US" sz="2200"/>
                        <a:t>▶(Use 0833T in conjunction with 88161)◀</a:t>
                      </a:r>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58745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#+0834T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cytopathology, smears, any other source; extended study involving over 5 slides and/or multiple stains (List separately in addition to code for primary procedure) </a:t>
                      </a:r>
                    </a:p>
                    <a:p>
                      <a:r>
                        <a:rPr lang="en-US" sz="2200"/>
                        <a:t>▶(Use 0834T in conjunction with 88162)◀</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06503">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296243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3200">
                <a:ea typeface="ヒラギノ角ゴ Pro W3"/>
                <a:cs typeface="ヒラギノ角ゴ Pro W3"/>
              </a:rPr>
            </a:br>
            <a:br>
              <a:rPr lang="en-US" altLang="en-US" sz="32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1700659678"/>
              </p:ext>
            </p:extLst>
          </p:nvPr>
        </p:nvGraphicFramePr>
        <p:xfrm>
          <a:off x="914401" y="1610913"/>
          <a:ext cx="12596392" cy="6126257"/>
        </p:xfrm>
        <a:graphic>
          <a:graphicData uri="http://schemas.openxmlformats.org/drawingml/2006/table">
            <a:tbl>
              <a:tblPr firstRow="1" firstCol="1" bandRow="1">
                <a:tableStyleId>{5C22544A-7EE6-4342-B048-85BDC9FD1C3A}</a:tableStyleId>
              </a:tblPr>
              <a:tblGrid>
                <a:gridCol w="1621595">
                  <a:extLst>
                    <a:ext uri="{9D8B030D-6E8A-4147-A177-3AD203B41FA5}">
                      <a16:colId xmlns:a16="http://schemas.microsoft.com/office/drawing/2014/main" val="2703799435"/>
                    </a:ext>
                  </a:extLst>
                </a:gridCol>
                <a:gridCol w="10974797">
                  <a:extLst>
                    <a:ext uri="{9D8B030D-6E8A-4147-A177-3AD203B41FA5}">
                      <a16:colId xmlns:a16="http://schemas.microsoft.com/office/drawing/2014/main" val="4192875033"/>
                    </a:ext>
                  </a:extLst>
                </a:gridCol>
              </a:tblGrid>
              <a:tr h="321820">
                <a:tc>
                  <a:txBody>
                    <a:bodyPr/>
                    <a:lstStyle/>
                    <a:p>
                      <a:pPr marL="0" marR="0" algn="l">
                        <a:spcBef>
                          <a:spcPts val="0"/>
                        </a:spcBef>
                        <a:spcAft>
                          <a:spcPts val="0"/>
                        </a:spcAft>
                      </a:pPr>
                      <a:r>
                        <a:rPr lang="en-US" sz="2200">
                          <a:solidFill>
                            <a:schemeClr val="tx1">
                              <a:lumMod val="95000"/>
                              <a:lumOff val="5000"/>
                            </a:schemeClr>
                          </a:solidFill>
                          <a:effectLst/>
                        </a:rPr>
                        <a:t>CPT Code</a:t>
                      </a:r>
                      <a:endParaRPr lang="en-US" sz="22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200">
                          <a:solidFill>
                            <a:schemeClr val="tx1">
                              <a:lumMod val="95000"/>
                              <a:lumOff val="5000"/>
                            </a:schemeClr>
                          </a:solidFill>
                          <a:effectLst/>
                        </a:rPr>
                        <a:t>Long Descriptor</a:t>
                      </a:r>
                      <a:endParaRPr lang="en-US" sz="22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930919">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#+0835T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cytopathology, evaluation of fine needle aspirate; immediate cytohistologic study to determine adequacy for diagnosis, first evaluation episode, each site (List separately in addition to code for primary procedure)</a:t>
                      </a:r>
                      <a:endParaRPr lang="en-US" sz="2100" kern="1200">
                        <a:solidFill>
                          <a:schemeClr val="dk1"/>
                        </a:solidFill>
                        <a:effectLst/>
                        <a:latin typeface="+mn-lt"/>
                        <a:ea typeface="+mn-ea"/>
                        <a:cs typeface="+mn-cs"/>
                      </a:endParaRPr>
                    </a:p>
                    <a:p>
                      <a:pPr marL="0" marR="0" lvl="0" indent="0" algn="l" defTabSz="653110" rtl="0" eaLnBrk="1" fontAlgn="auto" latinLnBrk="0" hangingPunct="1">
                        <a:lnSpc>
                          <a:spcPct val="100000"/>
                        </a:lnSpc>
                        <a:spcBef>
                          <a:spcPts val="0"/>
                        </a:spcBef>
                        <a:spcAft>
                          <a:spcPts val="0"/>
                        </a:spcAft>
                        <a:buClrTx/>
                        <a:buSzTx/>
                        <a:buFontTx/>
                        <a:buNone/>
                        <a:tabLst/>
                        <a:defRPr/>
                      </a:pPr>
                      <a:r>
                        <a:rPr lang="en-US" sz="2100"/>
                        <a:t>►(Use 0835T in conjunction with 88172)◀</a:t>
                      </a:r>
                      <a:endParaRPr lang="en-US" sz="2100" kern="1200">
                        <a:solidFill>
                          <a:schemeClr val="dk1"/>
                        </a:solidFill>
                        <a:effectLst/>
                        <a:latin typeface="+mn-lt"/>
                        <a:ea typeface="+mn-ea"/>
                        <a:cs typeface="+mn-cs"/>
                      </a:endParaRPr>
                    </a:p>
                    <a:p>
                      <a:r>
                        <a:rPr lang="en-US" sz="2100"/>
                        <a:t>▶(Do not report 0835T in conjunction with 88172, when 0837T is reported in conjunction with 88173)◀</a:t>
                      </a:r>
                      <a:endParaRPr lang="en-US" sz="21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2252739">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#+0836T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cytopathology, evaluation of fine needle aspirate; immediate cytohistologic study to determine adequacy for diagnosis, each separate additional evaluation episode, same site (List separately in addition to code for primary procedure) </a:t>
                      </a:r>
                    </a:p>
                    <a:p>
                      <a:r>
                        <a:rPr lang="en-US" sz="2100"/>
                        <a:t>▶(Use 0836T in conjunction with 88177)◀</a:t>
                      </a:r>
                    </a:p>
                    <a:p>
                      <a:r>
                        <a:rPr lang="en-US" sz="2100"/>
                        <a:t>▶(Do not report 0836T in conjunction with 88177, when 0837T is reported in conjunction with 88173)◀</a:t>
                      </a: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287279">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#+0837T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cytopathology, evaluation of fine needle aspirate; interpretation and report (List separately in addition to code for primary procedure) </a:t>
                      </a:r>
                      <a:endParaRPr lang="en-US" sz="2100" kern="1200">
                        <a:solidFill>
                          <a:schemeClr val="dk1"/>
                        </a:solidFill>
                        <a:effectLst/>
                        <a:latin typeface="+mn-lt"/>
                        <a:ea typeface="+mn-ea"/>
                        <a:cs typeface="+mn-cs"/>
                      </a:endParaRPr>
                    </a:p>
                    <a:p>
                      <a:r>
                        <a:rPr lang="en-US" sz="2100"/>
                        <a:t>▶(Use 0837T in conjunction with 88173)◀ </a:t>
                      </a:r>
                      <a:endParaRPr lang="en-US" sz="21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07192">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3336051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3200">
                <a:ea typeface="ヒラギノ角ゴ Pro W3"/>
                <a:cs typeface="ヒラギノ角ゴ Pro W3"/>
              </a:rPr>
            </a:br>
            <a:br>
              <a:rPr lang="en-US" altLang="en-US" sz="32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1275392012"/>
              </p:ext>
            </p:extLst>
          </p:nvPr>
        </p:nvGraphicFramePr>
        <p:xfrm>
          <a:off x="914400" y="1484555"/>
          <a:ext cx="12596393" cy="6200561"/>
        </p:xfrm>
        <a:graphic>
          <a:graphicData uri="http://schemas.openxmlformats.org/drawingml/2006/table">
            <a:tbl>
              <a:tblPr firstRow="1" firstCol="1" bandRow="1">
                <a:tableStyleId>{5C22544A-7EE6-4342-B048-85BDC9FD1C3A}</a:tableStyleId>
              </a:tblPr>
              <a:tblGrid>
                <a:gridCol w="1621595">
                  <a:extLst>
                    <a:ext uri="{9D8B030D-6E8A-4147-A177-3AD203B41FA5}">
                      <a16:colId xmlns:a16="http://schemas.microsoft.com/office/drawing/2014/main" val="2703799435"/>
                    </a:ext>
                  </a:extLst>
                </a:gridCol>
                <a:gridCol w="10974798">
                  <a:extLst>
                    <a:ext uri="{9D8B030D-6E8A-4147-A177-3AD203B41FA5}">
                      <a16:colId xmlns:a16="http://schemas.microsoft.com/office/drawing/2014/main" val="4192875033"/>
                    </a:ext>
                  </a:extLst>
                </a:gridCol>
              </a:tblGrid>
              <a:tr h="618625">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538919">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#+0838T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consultation and report on referred slides prepared elsewhere (List separately in addition to code for primary procedure)</a:t>
                      </a:r>
                    </a:p>
                    <a:p>
                      <a:pPr marL="0" marR="0" lvl="0" indent="0" algn="l" defTabSz="653110" rtl="0" eaLnBrk="1" fontAlgn="auto" latinLnBrk="0" hangingPunct="1">
                        <a:lnSpc>
                          <a:spcPct val="100000"/>
                        </a:lnSpc>
                        <a:spcBef>
                          <a:spcPts val="0"/>
                        </a:spcBef>
                        <a:spcAft>
                          <a:spcPts val="0"/>
                        </a:spcAft>
                        <a:buClrTx/>
                        <a:buSzTx/>
                        <a:buFontTx/>
                        <a:buNone/>
                        <a:tabLst/>
                        <a:defRPr/>
                      </a:pPr>
                      <a:r>
                        <a:rPr lang="en-US" sz="2100"/>
                        <a:t>▶(Use 0838T in conjunction with 88321)◀</a:t>
                      </a:r>
                      <a:endParaRPr lang="en-US" sz="2100" kern="1200">
                        <a:solidFill>
                          <a:schemeClr val="dk1"/>
                        </a:solidFill>
                        <a:effectLst/>
                        <a:latin typeface="+mn-lt"/>
                        <a:ea typeface="+mn-ea"/>
                        <a:cs typeface="+mn-cs"/>
                      </a:endParaRPr>
                    </a:p>
                    <a:p>
                      <a:r>
                        <a:rPr lang="en-US" sz="2100"/>
                        <a:t>▶(Do not report 0838T in conjunction with 88321 for referred digitized glass microscope slides prepared elsewhere)◀</a:t>
                      </a:r>
                      <a:endParaRPr lang="en-US" sz="21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538919">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#+0839T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consultation and report on referred material requiring preparation of slides (List separately in addition to code for primary procedure) </a:t>
                      </a:r>
                    </a:p>
                    <a:p>
                      <a:r>
                        <a:rPr lang="en-US" sz="2100"/>
                        <a:t>▶(Use 0839T in conjunction with 88323)◀ </a:t>
                      </a:r>
                    </a:p>
                    <a:p>
                      <a:r>
                        <a:rPr lang="en-US" sz="2100"/>
                        <a:t>▶(Do not report 0839T in conjunction with 88323 for referred digitized glass microscope slides prepared elsewhere)◀</a:t>
                      </a:r>
                    </a:p>
                  </a:txBody>
                  <a:tcPr marL="68581" marR="68581" marT="0" marB="0" anchor="ctr"/>
                </a:tc>
                <a:extLst>
                  <a:ext uri="{0D108BD9-81ED-4DB2-BD59-A6C34878D82A}">
                    <a16:rowId xmlns:a16="http://schemas.microsoft.com/office/drawing/2014/main" val="3099519048"/>
                  </a:ext>
                </a:extLst>
              </a:tr>
              <a:tr h="2061496">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#+0840T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consultation, comprehensive, with review of records and specimens, with report on referred material (List separately in addition to code for primary procedure)</a:t>
                      </a:r>
                    </a:p>
                    <a:p>
                      <a:r>
                        <a:rPr lang="en-US" sz="2100"/>
                        <a:t>▶(Use 0840T in conjunction with 88325)◀</a:t>
                      </a:r>
                    </a:p>
                    <a:p>
                      <a:r>
                        <a:rPr lang="en-US" sz="2100"/>
                        <a:t>▶(Do not report 0840T in conjunction with 88325 for referred digitized glass microscope slides prepared elsewhere)◀</a:t>
                      </a:r>
                    </a:p>
                  </a:txBody>
                  <a:tcPr marL="68581" marR="68581" marT="0" marB="0" anchor="ctr"/>
                </a:tc>
                <a:extLst>
                  <a:ext uri="{0D108BD9-81ED-4DB2-BD59-A6C34878D82A}">
                    <a16:rowId xmlns:a16="http://schemas.microsoft.com/office/drawing/2014/main" val="1071781556"/>
                  </a:ext>
                </a:extLst>
              </a:tr>
              <a:tr h="307784">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3936948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3200">
                <a:ea typeface="ヒラギノ角ゴ Pro W3"/>
                <a:cs typeface="ヒラギノ角ゴ Pro W3"/>
              </a:rPr>
            </a:br>
            <a:br>
              <a:rPr lang="en-US" altLang="en-US" sz="32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3820640623"/>
              </p:ext>
            </p:extLst>
          </p:nvPr>
        </p:nvGraphicFramePr>
        <p:xfrm>
          <a:off x="914401" y="1538344"/>
          <a:ext cx="12596392" cy="5969772"/>
        </p:xfrm>
        <a:graphic>
          <a:graphicData uri="http://schemas.openxmlformats.org/drawingml/2006/table">
            <a:tbl>
              <a:tblPr firstRow="1" firstCol="1" bandRow="1">
                <a:tableStyleId>{5C22544A-7EE6-4342-B048-85BDC9FD1C3A}</a:tableStyleId>
              </a:tblPr>
              <a:tblGrid>
                <a:gridCol w="1621595">
                  <a:extLst>
                    <a:ext uri="{9D8B030D-6E8A-4147-A177-3AD203B41FA5}">
                      <a16:colId xmlns:a16="http://schemas.microsoft.com/office/drawing/2014/main" val="2703799435"/>
                    </a:ext>
                  </a:extLst>
                </a:gridCol>
                <a:gridCol w="10974797">
                  <a:extLst>
                    <a:ext uri="{9D8B030D-6E8A-4147-A177-3AD203B41FA5}">
                      <a16:colId xmlns:a16="http://schemas.microsoft.com/office/drawing/2014/main" val="4192875033"/>
                    </a:ext>
                  </a:extLst>
                </a:gridCol>
              </a:tblGrid>
              <a:tr h="517125">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282976">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#+0841T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pathology consultation during surgery; first tissue block, with frozen section(s), single specimen (List separately in addition to code for primary procedure) </a:t>
                      </a:r>
                      <a:endParaRPr lang="en-US" sz="2100" kern="1200">
                        <a:solidFill>
                          <a:schemeClr val="dk1"/>
                        </a:solidFill>
                        <a:effectLst/>
                        <a:latin typeface="+mn-lt"/>
                        <a:ea typeface="+mn-ea"/>
                        <a:cs typeface="+mn-cs"/>
                      </a:endParaRPr>
                    </a:p>
                    <a:p>
                      <a:r>
                        <a:rPr lang="en-US" sz="2100"/>
                        <a:t>▶(Use 0841T in conjunction with 88331)◀ </a:t>
                      </a:r>
                      <a:endParaRPr lang="en-US" sz="21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282976">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#+0842T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pathology consultation during surgery; each additional tissue block with frozen section(s) (List separately in addition to code for primary procedure) </a:t>
                      </a:r>
                    </a:p>
                    <a:p>
                      <a:r>
                        <a:rPr lang="en-US" sz="2100"/>
                        <a:t>▶(Use 0842T in conjunction with 88332)◀</a:t>
                      </a: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282976">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#+0843T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pathology consultation during surgery; cytologic examination (</a:t>
                      </a:r>
                      <a:r>
                        <a:rPr lang="en-US" sz="2100" err="1"/>
                        <a:t>eg</a:t>
                      </a:r>
                      <a:r>
                        <a:rPr lang="en-US" sz="2100"/>
                        <a:t>, touch preparation, squash preparation), initial site (List separately in addition to code for primary procedure) </a:t>
                      </a:r>
                    </a:p>
                    <a:p>
                      <a:r>
                        <a:rPr lang="en-US" sz="2100"/>
                        <a:t>▶(Use 0843T in conjunction with 88333)◀</a:t>
                      </a:r>
                      <a:endParaRPr lang="en-US" sz="21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1282976">
                <a:tc>
                  <a:txBody>
                    <a:bodyPr/>
                    <a:lstStyle/>
                    <a:p>
                      <a:pPr marL="0" marR="0" lvl="0" indent="0" algn="ctr" defTabSz="653110" rtl="0" eaLnBrk="1" fontAlgn="auto" latinLnBrk="0" hangingPunct="1">
                        <a:lnSpc>
                          <a:spcPct val="100000"/>
                        </a:lnSpc>
                        <a:spcBef>
                          <a:spcPts val="0"/>
                        </a:spcBef>
                        <a:spcAft>
                          <a:spcPts val="0"/>
                        </a:spcAft>
                        <a:buClrTx/>
                        <a:buSzTx/>
                        <a:buFontTx/>
                        <a:buNone/>
                        <a:tabLst/>
                        <a:defRPr/>
                      </a:pPr>
                      <a:r>
                        <a:rPr lang="en-US" sz="2100">
                          <a:solidFill>
                            <a:schemeClr val="tx1"/>
                          </a:solidFill>
                          <a:effectLst/>
                          <a:latin typeface="+mn-lt"/>
                          <a:ea typeface="STHupo" panose="020B0503020204020204" pitchFamily="2" charset="-122"/>
                          <a:cs typeface="Times New Roman" panose="02020603050405020304" pitchFamily="18" charset="0"/>
                        </a:rPr>
                        <a:t>#+0844T</a:t>
                      </a:r>
                      <a:endParaRPr lang="en-US" sz="2100">
                        <a:solidFill>
                          <a:schemeClr val="tx1"/>
                        </a:solidFill>
                        <a:effectLst/>
                        <a:latin typeface="+mn-lt"/>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100"/>
                        <a:t>Digitization of glass microscope slides for pathology consultation during surgery; cytologic examination (</a:t>
                      </a:r>
                      <a:r>
                        <a:rPr lang="en-US" sz="2100" err="1"/>
                        <a:t>eg</a:t>
                      </a:r>
                      <a:r>
                        <a:rPr lang="en-US" sz="2100"/>
                        <a:t>, touch preparation, squash preparation), each additional site (List separately in addition to code for primary procedure) </a:t>
                      </a:r>
                    </a:p>
                    <a:p>
                      <a:r>
                        <a:rPr lang="en-US" sz="2100"/>
                        <a:t>▶(Use 0844T in conjunction with 88334)◀</a:t>
                      </a:r>
                    </a:p>
                  </a:txBody>
                  <a:tcPr marL="68581" marR="68581" marT="0" marB="0" anchor="ctr"/>
                </a:tc>
                <a:extLst>
                  <a:ext uri="{0D108BD9-81ED-4DB2-BD59-A6C34878D82A}">
                    <a16:rowId xmlns:a16="http://schemas.microsoft.com/office/drawing/2014/main" val="3324503190"/>
                  </a:ext>
                </a:extLst>
              </a:tr>
              <a:tr h="320743">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338493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3200">
                <a:ea typeface="ヒラギノ角ゴ Pro W3"/>
                <a:cs typeface="ヒラギノ角ゴ Pro W3"/>
              </a:rPr>
            </a:br>
            <a:br>
              <a:rPr lang="en-US" altLang="en-US" sz="32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3939019044"/>
              </p:ext>
            </p:extLst>
          </p:nvPr>
        </p:nvGraphicFramePr>
        <p:xfrm>
          <a:off x="914401" y="1484555"/>
          <a:ext cx="12362181" cy="6167241"/>
        </p:xfrm>
        <a:graphic>
          <a:graphicData uri="http://schemas.openxmlformats.org/drawingml/2006/table">
            <a:tbl>
              <a:tblPr firstRow="1" firstCol="1" bandRow="1">
                <a:tableStyleId>{5C22544A-7EE6-4342-B048-85BDC9FD1C3A}</a:tableStyleId>
              </a:tblPr>
              <a:tblGrid>
                <a:gridCol w="1591444">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646671">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594425">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#+0845T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immunofluorescence, per specimen; initial single antibody stain procedure (List separately in addition to code for primary procedure) </a:t>
                      </a:r>
                    </a:p>
                    <a:p>
                      <a:r>
                        <a:rPr lang="en-US" sz="2200"/>
                        <a:t>▶(Use 0845T in conjunction with 88346)◀ </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594425">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#+0846T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immunofluorescence, per specimen; each additional single antibody stain procedure (List separately in addition to code for primary procedure) </a:t>
                      </a:r>
                    </a:p>
                    <a:p>
                      <a:r>
                        <a:rPr lang="en-US" sz="2200"/>
                        <a:t>▶(Use 0846T in conjunction with 88350)◀</a:t>
                      </a:r>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970117">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#+0847T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examination and selection of retrieved archival (</a:t>
                      </a:r>
                      <a:r>
                        <a:rPr lang="en-US" sz="2200" err="1"/>
                        <a:t>ie</a:t>
                      </a:r>
                      <a:r>
                        <a:rPr lang="en-US" sz="2200"/>
                        <a:t>, previously diagnosed) tissue(s) for molecular analysis (</a:t>
                      </a:r>
                      <a:r>
                        <a:rPr lang="en-US" sz="2200" err="1"/>
                        <a:t>eg</a:t>
                      </a:r>
                      <a:r>
                        <a:rPr lang="en-US" sz="2200"/>
                        <a:t>, </a:t>
                      </a:r>
                      <a:r>
                        <a:rPr lang="en-US" sz="2200" i="1"/>
                        <a:t>KRAS</a:t>
                      </a:r>
                      <a:r>
                        <a:rPr lang="en-US" sz="2200"/>
                        <a:t> mutational analysis) (List separately in addition to code for primary procedure)  </a:t>
                      </a:r>
                    </a:p>
                    <a:p>
                      <a:r>
                        <a:rPr lang="en-US" sz="2200"/>
                        <a:t>▶(Use 0847T in conjunction with 88363)◀ </a:t>
                      </a:r>
                    </a:p>
                    <a:p>
                      <a:r>
                        <a:rPr lang="en-US" sz="2200"/>
                        <a:t>▶(Do not report 0847T in conjunction 88363, when digitization of glass microscope slides has been previously reported)◀</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13428">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2928239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3200">
                <a:ea typeface="ヒラギノ角ゴ Pro W3"/>
                <a:cs typeface="ヒラギノ角ゴ Pro W3"/>
              </a:rPr>
            </a:br>
            <a:br>
              <a:rPr lang="en-US" altLang="en-US" sz="32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3108860316"/>
              </p:ext>
            </p:extLst>
          </p:nvPr>
        </p:nvGraphicFramePr>
        <p:xfrm>
          <a:off x="914401" y="1473798"/>
          <a:ext cx="12362181" cy="5746590"/>
        </p:xfrm>
        <a:graphic>
          <a:graphicData uri="http://schemas.openxmlformats.org/drawingml/2006/table">
            <a:tbl>
              <a:tblPr firstRow="1" firstCol="1" bandRow="1">
                <a:tableStyleId>{5C22544A-7EE6-4342-B048-85BDC9FD1C3A}</a:tableStyleId>
              </a:tblPr>
              <a:tblGrid>
                <a:gridCol w="1591444">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646266">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593428">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#+0848T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in situ hybridization (</a:t>
                      </a:r>
                      <a:r>
                        <a:rPr lang="en-US" sz="2200" err="1"/>
                        <a:t>eg</a:t>
                      </a:r>
                      <a:r>
                        <a:rPr lang="en-US" sz="2200"/>
                        <a:t>, FISH), per specimen; initial single probe stain procedure (List separately in addition to code for primary procedure) </a:t>
                      </a:r>
                      <a:endParaRPr lang="en-US" sz="2200" kern="1200">
                        <a:solidFill>
                          <a:schemeClr val="dk1"/>
                        </a:solidFill>
                        <a:effectLst/>
                        <a:latin typeface="+mn-lt"/>
                        <a:ea typeface="+mn-ea"/>
                        <a:cs typeface="+mn-cs"/>
                      </a:endParaRPr>
                    </a:p>
                    <a:p>
                      <a:r>
                        <a:rPr lang="en-US" sz="2200"/>
                        <a:t>▶(Use 0848T in conjunction with 88365)◀ </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593428">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#+0849T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in situ hybridization (</a:t>
                      </a:r>
                      <a:r>
                        <a:rPr lang="en-US" sz="2200" err="1"/>
                        <a:t>eg</a:t>
                      </a:r>
                      <a:r>
                        <a:rPr lang="en-US" sz="2200"/>
                        <a:t>, FISH), per specimen; each additional single probe stain procedure (List separately in addition to code for primary procedure)</a:t>
                      </a:r>
                    </a:p>
                    <a:p>
                      <a:r>
                        <a:rPr lang="en-US" sz="2200"/>
                        <a:t>▶(Use 0849T in conjunction with 88364)◀ </a:t>
                      </a:r>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593428">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#+0850T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in situ hybridization (</a:t>
                      </a:r>
                      <a:r>
                        <a:rPr lang="en-US" sz="2200" err="1"/>
                        <a:t>eg</a:t>
                      </a:r>
                      <a:r>
                        <a:rPr lang="en-US" sz="2200"/>
                        <a:t>, FISH), per specimen; each multiplex probe stain procedure (List separately in addition to code for primary procedure)  </a:t>
                      </a:r>
                    </a:p>
                    <a:p>
                      <a:r>
                        <a:rPr lang="en-US" sz="2200"/>
                        <a:t>▶(Use 0850T in conjunction with 88366)◀</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07658">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39388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4000">
                <a:ea typeface="ヒラギノ角ゴ Pro W3"/>
                <a:cs typeface="ヒラギノ角ゴ Pro W3"/>
              </a:rPr>
            </a:br>
            <a:br>
              <a:rPr lang="en-US" altLang="en-US" sz="40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4280692909"/>
              </p:ext>
            </p:extLst>
          </p:nvPr>
        </p:nvGraphicFramePr>
        <p:xfrm>
          <a:off x="914401" y="1549101"/>
          <a:ext cx="12362181" cy="6161762"/>
        </p:xfrm>
        <a:graphic>
          <a:graphicData uri="http://schemas.openxmlformats.org/drawingml/2006/table">
            <a:tbl>
              <a:tblPr firstRow="1" firstCol="1" bandRow="1">
                <a:tableStyleId>{5C22544A-7EE6-4342-B048-85BDC9FD1C3A}</a:tableStyleId>
              </a:tblPr>
              <a:tblGrid>
                <a:gridCol w="1591444">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692960">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1708558">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#+0851T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morphometric analysis, in situ hybridization (quantitative or semiquantitative), manual, per specimen; initial single probe stain procedure (List separately in addition to code for primary procedure</a:t>
                      </a:r>
                      <a:endParaRPr lang="en-US" sz="2200" kern="1200">
                        <a:solidFill>
                          <a:schemeClr val="dk1"/>
                        </a:solidFill>
                        <a:effectLst/>
                        <a:latin typeface="+mn-lt"/>
                        <a:ea typeface="+mn-ea"/>
                        <a:cs typeface="+mn-cs"/>
                      </a:endParaRPr>
                    </a:p>
                    <a:p>
                      <a:r>
                        <a:rPr lang="en-US" sz="2200"/>
                        <a:t>▶(Use 0851T in conjunction with 88368)◀ </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708558">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#+0852T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morphometric analysis, in situ hybridization (quantitative or semiquantitative), manual, per specimen; each additional single probe stain procedure (List separately in addition to code for primary procedure)  </a:t>
                      </a:r>
                    </a:p>
                    <a:p>
                      <a:r>
                        <a:rPr lang="en-US" sz="2200"/>
                        <a:t>▶(Use 0852T in conjunction with 88369)◀ </a:t>
                      </a:r>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708558">
                <a:tc>
                  <a:txBody>
                    <a:bodyPr/>
                    <a:lstStyle/>
                    <a:p>
                      <a:pPr marL="0" marR="0" algn="ctr">
                        <a:spcBef>
                          <a:spcPts val="0"/>
                        </a:spcBef>
                        <a:spcAft>
                          <a:spcPts val="0"/>
                        </a:spcAft>
                      </a:pPr>
                      <a:r>
                        <a:rPr lang="en-US" sz="2100">
                          <a:solidFill>
                            <a:schemeClr val="tx1"/>
                          </a:solidFill>
                          <a:effectLst/>
                          <a:latin typeface="+mn-lt"/>
                          <a:ea typeface="STHupo" panose="020B0503020204020204" pitchFamily="2" charset="-122"/>
                          <a:cs typeface="Times New Roman" panose="02020603050405020304" pitchFamily="18" charset="0"/>
                        </a:rPr>
                        <a:t>#+0853T</a:t>
                      </a:r>
                      <a:endParaRPr lang="en-US" sz="21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morphometric analysis, in situ hybridization (quantitative or semiquantitative), manual, per specimen; each multiplex probe stain procedure (List separately in addition to code for primary procedure)</a:t>
                      </a:r>
                    </a:p>
                    <a:p>
                      <a:r>
                        <a:rPr lang="en-US" sz="2200"/>
                        <a:t>▶(Use 0853T in conjunction with 88377)◀</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43128">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327330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94080" y="456967"/>
            <a:ext cx="12783821" cy="1324590"/>
          </a:xfrm>
        </p:spPr>
        <p:txBody>
          <a:bodyPr/>
          <a:lstStyle/>
          <a:p>
            <a:pPr algn="ctr"/>
            <a:r>
              <a:rPr lang="en-US" sz="3200"/>
              <a:t>Appendix</a:t>
            </a:r>
            <a:br>
              <a:rPr lang="en-US" sz="3200"/>
            </a:br>
            <a:r>
              <a:rPr lang="en-US" sz="3200"/>
              <a:t>2024 Digital Pathology Digitization Procedures </a:t>
            </a:r>
            <a:br>
              <a:rPr lang="en-US" altLang="en-US" sz="4000">
                <a:ea typeface="ヒラギノ角ゴ Pro W3"/>
                <a:cs typeface="ヒラギノ角ゴ Pro W3"/>
              </a:rPr>
            </a:br>
            <a:br>
              <a:rPr lang="en-US" altLang="en-US" sz="4000">
                <a:ea typeface="ヒラギノ角ゴ Pro W3"/>
                <a:cs typeface="ヒラギノ角ゴ Pro W3"/>
              </a:rPr>
            </a:br>
            <a:br>
              <a:rPr lang="en-US" altLang="en-US" sz="4000">
                <a:ea typeface="ヒラギノ角ゴ Pro W3"/>
                <a:cs typeface="ヒラギノ角ゴ Pro W3"/>
              </a:rPr>
            </a:br>
            <a:endParaRPr lang="en-US" altLang="en-US" sz="4000">
              <a:ea typeface="ヒラギノ角ゴ Pro W3"/>
              <a:cs typeface="ヒラギノ角ゴ Pro W3"/>
            </a:endParaRPr>
          </a:p>
        </p:txBody>
      </p:sp>
      <p:sp>
        <p:nvSpPr>
          <p:cNvPr id="23556" name="TextBox 11"/>
          <p:cNvSpPr txBox="1">
            <a:spLocks noChangeArrowheads="1"/>
          </p:cNvSpPr>
          <p:nvPr/>
        </p:nvSpPr>
        <p:spPr bwMode="auto">
          <a:xfrm>
            <a:off x="11615422" y="6976110"/>
            <a:ext cx="1661160" cy="5320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0622" tIns="65311" rIns="130622" bIns="65311">
            <a:spAutoFit/>
          </a:bodyPr>
          <a:lstStyle>
            <a:lvl1pPr eaLnBrk="0" hangingPunct="0">
              <a:lnSpc>
                <a:spcPct val="130000"/>
              </a:lnSpc>
              <a:spcBef>
                <a:spcPct val="20000"/>
              </a:spcBef>
              <a:buClr>
                <a:srgbClr val="7F7F7F"/>
              </a:buClr>
              <a:buFont typeface="Arial" pitchFamily="34" charset="0"/>
              <a:buChar char="•"/>
              <a:defRPr sz="2400" b="1">
                <a:solidFill>
                  <a:srgbClr val="595959"/>
                </a:solidFill>
                <a:latin typeface="Arial" pitchFamily="34" charset="0"/>
                <a:ea typeface="ヒラギノ角ゴ Pro W3"/>
                <a:cs typeface="ヒラギノ角ゴ Pro W3"/>
              </a:defRPr>
            </a:lvl1pPr>
            <a:lvl2pPr marL="742950" indent="-28575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2pPr>
            <a:lvl3pPr marL="11430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3pPr>
            <a:lvl4pPr marL="16002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4pPr>
            <a:lvl5pPr marL="2057400" indent="-228600" eaLnBrk="0" hangingPunct="0">
              <a:lnSpc>
                <a:spcPct val="130000"/>
              </a:lnSpc>
              <a:spcBef>
                <a:spcPct val="20000"/>
              </a:spcBef>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5pPr>
            <a:lvl6pPr marL="25146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6pPr>
            <a:lvl7pPr marL="29718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7pPr>
            <a:lvl8pPr marL="34290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8pPr>
            <a:lvl9pPr marL="3886200" indent="-228600" defTabSz="457200" eaLnBrk="0" fontAlgn="base" hangingPunct="0">
              <a:lnSpc>
                <a:spcPct val="130000"/>
              </a:lnSpc>
              <a:spcBef>
                <a:spcPct val="20000"/>
              </a:spcBef>
              <a:spcAft>
                <a:spcPct val="0"/>
              </a:spcAft>
              <a:buClr>
                <a:srgbClr val="7F7F7F"/>
              </a:buClr>
              <a:buFont typeface="Arial" pitchFamily="34" charset="0"/>
              <a:buChar char="»"/>
              <a:defRPr sz="2000" b="1">
                <a:solidFill>
                  <a:srgbClr val="595959"/>
                </a:solidFill>
                <a:latin typeface="Arial" pitchFamily="34" charset="0"/>
                <a:ea typeface="ヒラギノ角ゴ Pro W3"/>
                <a:cs typeface="ヒラギノ角ゴ Pro W3"/>
              </a:defRPr>
            </a:lvl9pPr>
          </a:lstStyle>
          <a:p>
            <a:pPr marL="0" marR="0" lvl="0" indent="0" algn="l" defTabSz="652463"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a:ln>
                <a:noFill/>
              </a:ln>
              <a:solidFill>
                <a:prstClr val="black"/>
              </a:solidFill>
              <a:effectLst/>
              <a:uLnTx/>
              <a:uFillTx/>
              <a:latin typeface="Arial" pitchFamily="34" charset="0"/>
              <a:ea typeface="ヒラギノ角ゴ Pro W3"/>
            </a:endParaRPr>
          </a:p>
        </p:txBody>
      </p:sp>
      <p:sp>
        <p:nvSpPr>
          <p:cNvPr id="9" name="Slide Number Placeholder 8"/>
          <p:cNvSpPr>
            <a:spLocks noGrp="1"/>
          </p:cNvSpPr>
          <p:nvPr>
            <p:ph type="sldNum" sz="quarter" idx="11"/>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2E0A0DED-239F-47E6-BFDD-F87CE324CF32}" type="slidenum">
              <a:rPr kumimoji="0" lang="en-US" sz="10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5" name="Content Placeholder 4">
            <a:extLst>
              <a:ext uri="{FF2B5EF4-FFF2-40B4-BE49-F238E27FC236}">
                <a16:creationId xmlns:a16="http://schemas.microsoft.com/office/drawing/2014/main" id="{F8A258B8-486F-4D74-9B89-6A68E2111F71}"/>
              </a:ext>
            </a:extLst>
          </p:cNvPr>
          <p:cNvGraphicFramePr>
            <a:graphicFrameLocks/>
          </p:cNvGraphicFramePr>
          <p:nvPr>
            <p:extLst>
              <p:ext uri="{D42A27DB-BD31-4B8C-83A1-F6EECF244321}">
                <p14:modId xmlns:p14="http://schemas.microsoft.com/office/powerpoint/2010/main" val="1675766563"/>
              </p:ext>
            </p:extLst>
          </p:nvPr>
        </p:nvGraphicFramePr>
        <p:xfrm>
          <a:off x="914401" y="1463040"/>
          <a:ext cx="12362181" cy="6249195"/>
        </p:xfrm>
        <a:graphic>
          <a:graphicData uri="http://schemas.openxmlformats.org/drawingml/2006/table">
            <a:tbl>
              <a:tblPr firstRow="1" firstCol="1" bandRow="1">
                <a:tableStyleId>{5C22544A-7EE6-4342-B048-85BDC9FD1C3A}</a:tableStyleId>
              </a:tblPr>
              <a:tblGrid>
                <a:gridCol w="1591444">
                  <a:extLst>
                    <a:ext uri="{9D8B030D-6E8A-4147-A177-3AD203B41FA5}">
                      <a16:colId xmlns:a16="http://schemas.microsoft.com/office/drawing/2014/main" val="2703799435"/>
                    </a:ext>
                  </a:extLst>
                </a:gridCol>
                <a:gridCol w="10770737">
                  <a:extLst>
                    <a:ext uri="{9D8B030D-6E8A-4147-A177-3AD203B41FA5}">
                      <a16:colId xmlns:a16="http://schemas.microsoft.com/office/drawing/2014/main" val="4192875033"/>
                    </a:ext>
                  </a:extLst>
                </a:gridCol>
              </a:tblGrid>
              <a:tr h="534022">
                <a:tc>
                  <a:txBody>
                    <a:bodyPr/>
                    <a:lstStyle/>
                    <a:p>
                      <a:pPr marL="0" marR="0" algn="l">
                        <a:spcBef>
                          <a:spcPts val="0"/>
                        </a:spcBef>
                        <a:spcAft>
                          <a:spcPts val="0"/>
                        </a:spcAft>
                      </a:pPr>
                      <a:r>
                        <a:rPr lang="en-US" sz="2100">
                          <a:solidFill>
                            <a:schemeClr val="tx1">
                              <a:lumMod val="95000"/>
                              <a:lumOff val="5000"/>
                            </a:schemeClr>
                          </a:solidFill>
                          <a:effectLst/>
                        </a:rPr>
                        <a:t>CPT Code</a:t>
                      </a:r>
                      <a:endParaRPr lang="en-US" sz="2100">
                        <a:solidFill>
                          <a:schemeClr val="tx1">
                            <a:lumMod val="95000"/>
                            <a:lumOff val="5000"/>
                          </a:schemeClr>
                        </a:solidFill>
                        <a:effectLst/>
                        <a:latin typeface="+mn-lt"/>
                        <a:ea typeface="MS Mincho"/>
                        <a:cs typeface="Times New Roman"/>
                      </a:endParaRPr>
                    </a:p>
                  </a:txBody>
                  <a:tcPr marL="68581" marR="68581" marT="0" marB="0"/>
                </a:tc>
                <a:tc>
                  <a:txBody>
                    <a:bodyPr/>
                    <a:lstStyle/>
                    <a:p>
                      <a:pPr marL="0" marR="0" algn="l">
                        <a:spcBef>
                          <a:spcPts val="0"/>
                        </a:spcBef>
                        <a:spcAft>
                          <a:spcPts val="0"/>
                        </a:spcAft>
                      </a:pPr>
                      <a:r>
                        <a:rPr lang="en-US" sz="2100">
                          <a:solidFill>
                            <a:schemeClr val="tx1">
                              <a:lumMod val="95000"/>
                              <a:lumOff val="5000"/>
                            </a:schemeClr>
                          </a:solidFill>
                          <a:effectLst/>
                        </a:rPr>
                        <a:t>Long Descriptor</a:t>
                      </a:r>
                      <a:endParaRPr lang="en-US" sz="2100">
                        <a:solidFill>
                          <a:schemeClr val="tx1">
                            <a:lumMod val="95000"/>
                            <a:lumOff val="5000"/>
                          </a:schemeClr>
                        </a:solidFill>
                        <a:effectLst/>
                        <a:latin typeface="+mn-lt"/>
                        <a:ea typeface="MS Mincho"/>
                        <a:cs typeface="Times New Roman"/>
                      </a:endParaRPr>
                    </a:p>
                  </a:txBody>
                  <a:tcPr marL="68581" marR="68581" marT="0" marB="0"/>
                </a:tc>
                <a:extLst>
                  <a:ext uri="{0D108BD9-81ED-4DB2-BD59-A6C34878D82A}">
                    <a16:rowId xmlns:a16="http://schemas.microsoft.com/office/drawing/2014/main" val="2306963462"/>
                  </a:ext>
                </a:extLst>
              </a:tr>
              <a:tr h="2761773">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#+0854T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blood smear, peripheral, interpretation by physician with written report (List separately in addition to code for primary procedure) </a:t>
                      </a:r>
                    </a:p>
                    <a:p>
                      <a:r>
                        <a:rPr lang="en-US" sz="2200"/>
                        <a:t>▶(Use 0854T in conjunction with 85060)◀ </a:t>
                      </a:r>
                    </a:p>
                    <a:p>
                      <a:r>
                        <a:rPr lang="en-US" sz="2200"/>
                        <a:t>▶(Do not report 0854T in conjunction with 85060, when digitization of glass microscope slides is performed using an automated, computer-assisted cell morphology imaging analyzer)◀ </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3790609280"/>
                  </a:ext>
                </a:extLst>
              </a:tr>
              <a:tr h="131668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#+0855T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bone marrow, smear interpretation (List separately in addition to code for primary procedure) </a:t>
                      </a:r>
                    </a:p>
                    <a:p>
                      <a:r>
                        <a:rPr lang="en-US" sz="2200"/>
                        <a:t>▶(Use 0855T in conjunction with 85097)◀</a:t>
                      </a:r>
                      <a:endParaRPr lang="en-US" sz="2200">
                        <a:effectLst/>
                        <a:latin typeface="+mn-lt"/>
                        <a:ea typeface="MS Mincho" panose="02020609040205080304" pitchFamily="49" charset="-128"/>
                        <a:cs typeface="Times New Roman" panose="02020603050405020304" pitchFamily="18" charset="0"/>
                      </a:endParaRPr>
                    </a:p>
                  </a:txBody>
                  <a:tcPr marL="68581" marR="68581" marT="0" marB="0" anchor="ctr"/>
                </a:tc>
                <a:extLst>
                  <a:ext uri="{0D108BD9-81ED-4DB2-BD59-A6C34878D82A}">
                    <a16:rowId xmlns:a16="http://schemas.microsoft.com/office/drawing/2014/main" val="3099519048"/>
                  </a:ext>
                </a:extLst>
              </a:tr>
              <a:tr h="1316680">
                <a:tc>
                  <a:txBody>
                    <a:bodyPr/>
                    <a:lstStyle/>
                    <a:p>
                      <a:pPr marL="0" marR="0" algn="ctr">
                        <a:spcBef>
                          <a:spcPts val="0"/>
                        </a:spcBef>
                        <a:spcAft>
                          <a:spcPts val="0"/>
                        </a:spcAft>
                      </a:pPr>
                      <a:r>
                        <a:rPr lang="en-US" sz="2200">
                          <a:solidFill>
                            <a:schemeClr val="tx1"/>
                          </a:solidFill>
                          <a:effectLst/>
                          <a:latin typeface="+mn-lt"/>
                          <a:ea typeface="STHupo" panose="020B0503020204020204" pitchFamily="2" charset="-122"/>
                          <a:cs typeface="Times New Roman" panose="02020603050405020304" pitchFamily="18" charset="0"/>
                        </a:rPr>
                        <a:t>#+0856T</a:t>
                      </a:r>
                      <a:endParaRPr lang="en-US" sz="2200">
                        <a:solidFill>
                          <a:schemeClr val="tx1"/>
                        </a:solidFill>
                        <a:effectLst/>
                        <a:latin typeface="+mn-lt"/>
                        <a:ea typeface="MS Mincho" panose="02020609040205080304" pitchFamily="49" charset="-128"/>
                        <a:cs typeface="Times New Roman" panose="02020603050405020304" pitchFamily="18" charset="0"/>
                      </a:endParaRPr>
                    </a:p>
                  </a:txBody>
                  <a:tcPr marL="68581" marR="68581" marT="0" marB="0" anchor="ctr"/>
                </a:tc>
                <a:tc>
                  <a:txBody>
                    <a:bodyPr/>
                    <a:lstStyle/>
                    <a:p>
                      <a:r>
                        <a:rPr lang="en-US" sz="2200"/>
                        <a:t>Digitization of glass microscope slides for electron microscopy, diagnostic (List separately in addition to code for primary procedure) </a:t>
                      </a:r>
                    </a:p>
                    <a:p>
                      <a:r>
                        <a:rPr lang="en-US" sz="2200"/>
                        <a:t>▶(Use 0856T in conjunction with 88348)◀</a:t>
                      </a:r>
                      <a:endParaRPr lang="en-US" sz="2200" kern="1200">
                        <a:solidFill>
                          <a:schemeClr val="dk1"/>
                        </a:solidFill>
                        <a:effectLst/>
                        <a:latin typeface="+mn-lt"/>
                        <a:ea typeface="+mn-ea"/>
                        <a:cs typeface="+mn-cs"/>
                      </a:endParaRPr>
                    </a:p>
                  </a:txBody>
                  <a:tcPr marL="68581" marR="68581" marT="0" marB="0" anchor="ctr"/>
                </a:tc>
                <a:extLst>
                  <a:ext uri="{0D108BD9-81ED-4DB2-BD59-A6C34878D82A}">
                    <a16:rowId xmlns:a16="http://schemas.microsoft.com/office/drawing/2014/main" val="1071781556"/>
                  </a:ext>
                </a:extLst>
              </a:tr>
              <a:tr h="318666">
                <a:tc gridSpan="2">
                  <a:txBody>
                    <a:bodyPr/>
                    <a:lstStyle/>
                    <a:p>
                      <a:pPr marL="0" marR="0">
                        <a:spcBef>
                          <a:spcPts val="0"/>
                        </a:spcBef>
                        <a:spcAft>
                          <a:spcPts val="0"/>
                        </a:spcAft>
                      </a:pPr>
                      <a:endParaRPr lang="en-US" sz="2100">
                        <a:effectLst/>
                        <a:latin typeface="+mn-lt"/>
                        <a:ea typeface="MS Mincho" panose="02020609040205080304" pitchFamily="49" charset="-128"/>
                        <a:cs typeface="Times New Roman" panose="02020603050405020304" pitchFamily="18" charset="0"/>
                      </a:endParaRPr>
                    </a:p>
                  </a:txBody>
                  <a:tcPr marL="68581" marR="68581" marT="0" marB="0" anchor="ctr"/>
                </a:tc>
                <a:tc hMerge="1">
                  <a:txBody>
                    <a:bodyPr/>
                    <a:lstStyle/>
                    <a:p>
                      <a:pPr marL="0" marR="0">
                        <a:spcBef>
                          <a:spcPts val="0"/>
                        </a:spcBef>
                        <a:spcAft>
                          <a:spcPts val="0"/>
                        </a:spcAft>
                      </a:pPr>
                      <a:endParaRPr lang="en-US" sz="1300">
                        <a:effectLst/>
                        <a:latin typeface="+mn-lt"/>
                        <a:ea typeface="MS Mincho" panose="02020609040205080304" pitchFamily="49" charset="-128"/>
                        <a:cs typeface="Times New Roman" panose="02020603050405020304" pitchFamily="18" charset="0"/>
                      </a:endParaRPr>
                    </a:p>
                  </a:txBody>
                  <a:tcPr marL="42863" marR="42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678978"/>
                  </a:ext>
                </a:extLst>
              </a:tr>
            </a:tbl>
          </a:graphicData>
        </a:graphic>
      </p:graphicFrame>
    </p:spTree>
    <p:extLst>
      <p:ext uri="{BB962C8B-B14F-4D97-AF65-F5344CB8AC3E}">
        <p14:creationId xmlns:p14="http://schemas.microsoft.com/office/powerpoint/2010/main" val="342234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ea typeface="ヒラギノ角ゴ Pro W3"/>
                <a:cs typeface="ヒラギノ角ゴ Pro W3"/>
              </a:rPr>
              <a:t>Agenda</a:t>
            </a:r>
          </a:p>
        </p:txBody>
      </p:sp>
      <p:sp>
        <p:nvSpPr>
          <p:cNvPr id="11267" name="Content Placeholder 2"/>
          <p:cNvSpPr>
            <a:spLocks noGrp="1"/>
          </p:cNvSpPr>
          <p:nvPr>
            <p:ph idx="1"/>
          </p:nvPr>
        </p:nvSpPr>
        <p:spPr>
          <a:xfrm>
            <a:off x="1049680" y="1476376"/>
            <a:ext cx="12324080" cy="5654040"/>
          </a:xfrm>
        </p:spPr>
        <p:txBody>
          <a:bodyPr/>
          <a:lstStyle/>
          <a:p>
            <a:pPr marL="328295" indent="-328295" eaLnBrk="1" hangingPunct="1"/>
            <a:r>
              <a:rPr lang="en-US">
                <a:ea typeface="ヒラギノ角ゴ Pro W3"/>
              </a:rPr>
              <a:t>Overview of Payment Policy and Advocacy</a:t>
            </a:r>
            <a:endParaRPr lang="en-US"/>
          </a:p>
          <a:p>
            <a:pPr marL="328295" indent="-328295"/>
            <a:r>
              <a:rPr lang="en-US" altLang="en-US">
                <a:ea typeface="ヒラギノ角ゴ Pro W3"/>
                <a:cs typeface="ヒラギノ角ゴ Pro W3"/>
              </a:rPr>
              <a:t>Final 2024 Fee Schedule Changes</a:t>
            </a:r>
          </a:p>
          <a:p>
            <a:pPr marL="328295" indent="-328295"/>
            <a:r>
              <a:rPr lang="en-US">
                <a:ea typeface="+mn-lt"/>
                <a:cs typeface="+mn-lt"/>
              </a:rPr>
              <a:t>Pathology Codes Impact and Outlook for 2024</a:t>
            </a:r>
          </a:p>
          <a:p>
            <a:pPr marL="328295" indent="-328295"/>
            <a:r>
              <a:rPr lang="en-US" altLang="en-US">
                <a:ea typeface="ヒラギノ角ゴ Pro W3"/>
                <a:cs typeface="ヒラギノ角ゴ Pro W3"/>
              </a:rPr>
              <a:t>Proposed 2024 Quality Payment Program Policy Overview</a:t>
            </a:r>
          </a:p>
          <a:p>
            <a:pPr marL="328295" indent="-328295" eaLnBrk="1" hangingPunct="1"/>
            <a:r>
              <a:rPr lang="en-US" altLang="en-US">
                <a:ea typeface="ヒラギノ角ゴ Pro W3"/>
                <a:cs typeface="ヒラギノ角ゴ Pro W3"/>
              </a:rPr>
              <a:t>Questions</a:t>
            </a:r>
          </a:p>
        </p:txBody>
      </p:sp>
      <p:sp>
        <p:nvSpPr>
          <p:cNvPr id="5" name="Slide Number Placeholder 4"/>
          <p:cNvSpPr>
            <a:spLocks noGrp="1"/>
          </p:cNvSpPr>
          <p:nvPr>
            <p:ph type="sldNum" sz="quarter" idx="11"/>
          </p:nvPr>
        </p:nvSpPr>
        <p:spPr/>
        <p:txBody>
          <a:bodyPr/>
          <a:lstStyle/>
          <a:p>
            <a:pPr>
              <a:defRPr/>
            </a:pPr>
            <a:fld id="{70D8DCE5-658E-4B08-9008-12B5A537249B}"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4244090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E495-9E1B-4E63-BCDB-0B5D02B12224}"/>
              </a:ext>
            </a:extLst>
          </p:cNvPr>
          <p:cNvSpPr>
            <a:spLocks noGrp="1"/>
          </p:cNvSpPr>
          <p:nvPr>
            <p:ph type="title"/>
          </p:nvPr>
        </p:nvSpPr>
        <p:spPr/>
        <p:txBody>
          <a:bodyPr/>
          <a:lstStyle/>
          <a:p>
            <a:pPr algn="ctr"/>
            <a:r>
              <a:rPr lang="en-US" sz="3200">
                <a:ea typeface="ヒラギノ角ゴ Pro W3"/>
                <a:cs typeface="Arial"/>
              </a:rPr>
              <a:t>Appendix</a:t>
            </a:r>
            <a:br>
              <a:rPr lang="en-US" sz="3200">
                <a:cs typeface="Arial"/>
              </a:rPr>
            </a:br>
            <a:endParaRPr lang="en-US" sz="3200">
              <a:cs typeface="Arial"/>
            </a:endParaRPr>
          </a:p>
        </p:txBody>
      </p:sp>
      <p:sp>
        <p:nvSpPr>
          <p:cNvPr id="3" name="Content Placeholder 2">
            <a:extLst>
              <a:ext uri="{FF2B5EF4-FFF2-40B4-BE49-F238E27FC236}">
                <a16:creationId xmlns:a16="http://schemas.microsoft.com/office/drawing/2014/main" id="{901E12D4-F6DB-4B0F-9B26-DFAE17A560D5}"/>
              </a:ext>
            </a:extLst>
          </p:cNvPr>
          <p:cNvSpPr>
            <a:spLocks noGrp="1"/>
          </p:cNvSpPr>
          <p:nvPr>
            <p:ph idx="1"/>
          </p:nvPr>
        </p:nvSpPr>
        <p:spPr>
          <a:xfrm>
            <a:off x="852807" y="1465739"/>
            <a:ext cx="13090030" cy="5654675"/>
          </a:xfrm>
        </p:spPr>
        <p:txBody>
          <a:bodyPr/>
          <a:lstStyle/>
          <a:p>
            <a:pPr marL="0" indent="0">
              <a:buNone/>
            </a:pPr>
            <a:r>
              <a:rPr lang="en-US">
                <a:solidFill>
                  <a:srgbClr val="009ABF"/>
                </a:solidFill>
              </a:rPr>
              <a:t>Do not report the Category III codes: </a:t>
            </a:r>
          </a:p>
          <a:p>
            <a:r>
              <a:rPr lang="en-US"/>
              <a:t>Solely for archival purposes (</a:t>
            </a:r>
            <a:r>
              <a:rPr lang="en-US" err="1"/>
              <a:t>eg</a:t>
            </a:r>
            <a:r>
              <a:rPr lang="en-US"/>
              <a:t>, after the Category I service has already been performed and reported) </a:t>
            </a:r>
          </a:p>
          <a:p>
            <a:r>
              <a:rPr lang="en-US"/>
              <a:t>Solely for educational purposes (</a:t>
            </a:r>
            <a:r>
              <a:rPr lang="en-US" err="1"/>
              <a:t>eg</a:t>
            </a:r>
            <a:r>
              <a:rPr lang="en-US"/>
              <a:t>, when services are not used for individual patient reporting) </a:t>
            </a:r>
          </a:p>
          <a:p>
            <a:r>
              <a:rPr lang="en-US"/>
              <a:t>Solely for developing a database for training or validation of AI algorithms </a:t>
            </a:r>
          </a:p>
          <a:p>
            <a:r>
              <a:rPr lang="en-US"/>
              <a:t>Solely for clinical conference presentations (</a:t>
            </a:r>
            <a:r>
              <a:rPr lang="en-US" err="1"/>
              <a:t>eg</a:t>
            </a:r>
            <a:r>
              <a:rPr lang="en-US"/>
              <a:t>, tumor board interdisciplinary conferences)</a:t>
            </a:r>
          </a:p>
          <a:p>
            <a:endParaRPr lang="en-US"/>
          </a:p>
        </p:txBody>
      </p:sp>
      <p:sp>
        <p:nvSpPr>
          <p:cNvPr id="4" name="Slide Number Placeholder 3">
            <a:extLst>
              <a:ext uri="{FF2B5EF4-FFF2-40B4-BE49-F238E27FC236}">
                <a16:creationId xmlns:a16="http://schemas.microsoft.com/office/drawing/2014/main" id="{742191B9-B058-4C74-8656-F75CCEDFE95F}"/>
              </a:ext>
            </a:extLst>
          </p:cNvPr>
          <p:cNvSpPr>
            <a:spLocks noGrp="1"/>
          </p:cNvSpPr>
          <p:nvPr>
            <p:ph type="sldNum" sz="quarter" idx="11"/>
          </p:nvPr>
        </p:nvSpPr>
        <p:spPr/>
        <p:txBody>
          <a:bodyPr/>
          <a:lstStyle/>
          <a:p>
            <a:pPr>
              <a:defRPr/>
            </a:pPr>
            <a:fld id="{DA334BCE-71BB-5C4B-ADF3-0990CAD694A9}" type="slidenum">
              <a:rPr lang="en-US" smtClean="0"/>
              <a:pPr>
                <a:defRPr/>
              </a:pPr>
              <a:t>50</a:t>
            </a:fld>
            <a:endParaRPr lang="en-US"/>
          </a:p>
        </p:txBody>
      </p:sp>
    </p:spTree>
    <p:extLst>
      <p:ext uri="{BB962C8B-B14F-4D97-AF65-F5344CB8AC3E}">
        <p14:creationId xmlns:p14="http://schemas.microsoft.com/office/powerpoint/2010/main" val="225344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ea typeface="ヒラギノ角ゴ Pro W3"/>
                <a:cs typeface="ヒラギノ角ゴ Pro W3"/>
              </a:rPr>
              <a:t>Final 2024 Medicare Physician Fee Schedule and </a:t>
            </a:r>
            <a:r>
              <a:rPr lang="en-US">
                <a:ea typeface="ヒラギノ角ゴ Pro W3"/>
              </a:rPr>
              <a:t>Quality Payment Program Regulations</a:t>
            </a:r>
            <a:br>
              <a:rPr lang="en-US"/>
            </a:br>
            <a:br>
              <a:rPr lang="en-US"/>
            </a:br>
            <a:endParaRPr lang="en-US" altLang="en-US">
              <a:ea typeface="ヒラギノ角ゴ Pro W3"/>
              <a:cs typeface="ヒラギノ角ゴ Pro W3"/>
            </a:endParaRPr>
          </a:p>
        </p:txBody>
      </p:sp>
      <p:sp>
        <p:nvSpPr>
          <p:cNvPr id="10243" name="Content Placeholder 2"/>
          <p:cNvSpPr>
            <a:spLocks noGrp="1"/>
          </p:cNvSpPr>
          <p:nvPr>
            <p:ph idx="1"/>
          </p:nvPr>
        </p:nvSpPr>
        <p:spPr>
          <a:xfrm>
            <a:off x="1200155" y="1984332"/>
            <a:ext cx="12252763" cy="5654040"/>
          </a:xfrm>
        </p:spPr>
        <p:txBody>
          <a:bodyPr/>
          <a:lstStyle/>
          <a:p>
            <a:pPr marL="328295" indent="-328295"/>
            <a:r>
              <a:rPr lang="en-US" altLang="en-US">
                <a:ea typeface="ヒラギノ角ゴ Pro W3"/>
                <a:cs typeface="ヒラギノ角ゴ Pro W3"/>
              </a:rPr>
              <a:t>Final 2024 Medicare Physician Fee Schedule and Quality Payment Program regulations were released on November 2, 2023</a:t>
            </a:r>
            <a:endParaRPr lang="en-US"/>
          </a:p>
          <a:p>
            <a:pPr marL="623570" lvl="1" indent="-340995"/>
            <a:r>
              <a:rPr lang="en-US" altLang="en-US" sz="2400">
                <a:ea typeface="ヒラギノ角ゴ Pro W3"/>
                <a:cs typeface="ヒラギノ角ゴ Pro W3"/>
              </a:rPr>
              <a:t>CAP members received a Special </a:t>
            </a:r>
            <a:r>
              <a:rPr lang="en-US" altLang="en-US" sz="2400" i="1">
                <a:ea typeface="ヒラギノ角ゴ Pro W3"/>
                <a:cs typeface="ヒラギノ角ゴ Pro W3"/>
              </a:rPr>
              <a:t>Advocacy Update </a:t>
            </a:r>
            <a:r>
              <a:rPr lang="en-US" altLang="en-US" sz="2400">
                <a:ea typeface="ヒラギノ角ゴ Pro W3"/>
                <a:cs typeface="ヒラギノ角ゴ Pro W3"/>
              </a:rPr>
              <a:t>with initial analysis of this regulation</a:t>
            </a:r>
          </a:p>
          <a:p>
            <a:pPr marL="328295" indent="-328295"/>
            <a:r>
              <a:rPr lang="en-US" altLang="en-US">
                <a:ea typeface="ヒラギノ角ゴ Pro W3"/>
                <a:cs typeface="ヒラギノ角ゴ Pro W3"/>
              </a:rPr>
              <a:t>CAP will continue to engage with the Centers for Medicare &amp; Medicaid Services (CMS)</a:t>
            </a:r>
          </a:p>
          <a:p>
            <a:pPr marL="328295" indent="-328295"/>
            <a:r>
              <a:rPr lang="en-US" altLang="en-US">
                <a:ea typeface="ヒラギノ角ゴ Pro W3"/>
                <a:cs typeface="ヒラギノ角ゴ Pro W3"/>
              </a:rPr>
              <a:t>Final regulations implemented January 1, 2024</a:t>
            </a:r>
          </a:p>
          <a:p>
            <a:pPr marL="328295" indent="-328295"/>
            <a:endParaRPr lang="en-US" altLang="en-US" sz="3200">
              <a:ea typeface="ヒラギノ角ゴ Pro W3"/>
              <a:cs typeface="ヒラギノ角ゴ Pro W3"/>
            </a:endParaRPr>
          </a:p>
          <a:p>
            <a:pPr marL="623570" lvl="1" indent="-340995"/>
            <a:endParaRPr lang="en-US" altLang="en-US" sz="2400">
              <a:ea typeface="ヒラギノ角ゴ Pro W3"/>
              <a:cs typeface="ヒラギノ角ゴ Pro W3"/>
            </a:endParaRPr>
          </a:p>
        </p:txBody>
      </p:sp>
      <p:sp>
        <p:nvSpPr>
          <p:cNvPr id="5" name="Slide Number Placeholder 4"/>
          <p:cNvSpPr>
            <a:spLocks noGrp="1"/>
          </p:cNvSpPr>
          <p:nvPr>
            <p:ph type="sldNum" sz="quarter" idx="11"/>
          </p:nvPr>
        </p:nvSpPr>
        <p:spPr/>
        <p:txBody>
          <a:bodyPr/>
          <a:lstStyle/>
          <a:p>
            <a:pPr>
              <a:defRPr/>
            </a:pPr>
            <a:fld id="{74BE4E88-B4F4-49A2-8790-3346845D580C}" type="slidenum">
              <a:rPr lang="en-US" smtClean="0">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397739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outdoor, cloud, building, sky&#10;&#10;Description automatically generated">
            <a:extLst>
              <a:ext uri="{FF2B5EF4-FFF2-40B4-BE49-F238E27FC236}">
                <a16:creationId xmlns:a16="http://schemas.microsoft.com/office/drawing/2014/main" id="{BF3099F9-D92F-2929-BDC1-ADE04A9A3F74}"/>
              </a:ext>
            </a:extLst>
          </p:cNvPr>
          <p:cNvPicPr>
            <a:picLocks noGrp="1" noChangeAspect="1"/>
          </p:cNvPicPr>
          <p:nvPr>
            <p:ph type="pic" sz="quarter" idx="18"/>
          </p:nvPr>
        </p:nvPicPr>
        <p:blipFill rotWithShape="1">
          <a:blip r:embed="rId3">
            <a:extLst>
              <a:ext uri="{837473B0-CC2E-450A-ABE3-18F120FF3D39}">
                <a1611:picAttrSrcUrl xmlns:a1611="http://schemas.microsoft.com/office/drawing/2016/11/main" r:id="rId4"/>
              </a:ext>
            </a:extLst>
          </a:blip>
          <a:srcRect l="22537" r="22537"/>
          <a:stretch/>
        </p:blipFill>
        <p:spPr>
          <a:xfrm>
            <a:off x="7850977" y="-1095"/>
            <a:ext cx="6779423" cy="8229600"/>
          </a:xfrm>
        </p:spPr>
      </p:pic>
      <p:sp>
        <p:nvSpPr>
          <p:cNvPr id="8" name="Title 7">
            <a:extLst>
              <a:ext uri="{FF2B5EF4-FFF2-40B4-BE49-F238E27FC236}">
                <a16:creationId xmlns:a16="http://schemas.microsoft.com/office/drawing/2014/main" id="{60EBFEDA-6378-DF11-31E6-8A9E339C1E75}"/>
              </a:ext>
            </a:extLst>
          </p:cNvPr>
          <p:cNvSpPr>
            <a:spLocks noGrp="1"/>
          </p:cNvSpPr>
          <p:nvPr>
            <p:ph type="title"/>
          </p:nvPr>
        </p:nvSpPr>
        <p:spPr/>
        <p:txBody>
          <a:bodyPr/>
          <a:lstStyle/>
          <a:p>
            <a:r>
              <a:rPr lang="en-US"/>
              <a:t>Stopping Medicare Cuts</a:t>
            </a:r>
          </a:p>
        </p:txBody>
      </p:sp>
      <p:sp>
        <p:nvSpPr>
          <p:cNvPr id="12" name="Text Placeholder 11">
            <a:extLst>
              <a:ext uri="{FF2B5EF4-FFF2-40B4-BE49-F238E27FC236}">
                <a16:creationId xmlns:a16="http://schemas.microsoft.com/office/drawing/2014/main" id="{8E878F8A-3132-C12A-AC83-03A352C11B24}"/>
              </a:ext>
            </a:extLst>
          </p:cNvPr>
          <p:cNvSpPr>
            <a:spLocks noGrp="1"/>
          </p:cNvSpPr>
          <p:nvPr>
            <p:ph type="body" sz="quarter" idx="12"/>
          </p:nvPr>
        </p:nvSpPr>
        <p:spPr/>
        <p:txBody>
          <a:bodyPr/>
          <a:lstStyle/>
          <a:p>
            <a:r>
              <a:rPr lang="en-US"/>
              <a:t>CAP, AMA, and other physician specialties are pushing hard for Congress to now fix Medicare cuts.</a:t>
            </a:r>
          </a:p>
          <a:p>
            <a:pPr lvl="1"/>
            <a:r>
              <a:rPr lang="en-US"/>
              <a:t>In 2022, lawmakers mitigated Medicare cuts by increasing pay 1.25% in 2024.</a:t>
            </a:r>
          </a:p>
          <a:p>
            <a:pPr lvl="1"/>
            <a:r>
              <a:rPr lang="en-US"/>
              <a:t>However, pathologists will still face about 2.75% cut despite the increase.</a:t>
            </a:r>
          </a:p>
          <a:p>
            <a:r>
              <a:rPr lang="en-US"/>
              <a:t>Final Medicare fee schedule shows the impact of the cut.</a:t>
            </a:r>
          </a:p>
        </p:txBody>
      </p:sp>
    </p:spTree>
    <p:extLst>
      <p:ext uri="{BB962C8B-B14F-4D97-AF65-F5344CB8AC3E}">
        <p14:creationId xmlns:p14="http://schemas.microsoft.com/office/powerpoint/2010/main" val="104517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E9BBC9-4F56-4F87-CF07-CBD3DD4E1375}"/>
              </a:ext>
            </a:extLst>
          </p:cNvPr>
          <p:cNvSpPr>
            <a:spLocks noGrp="1"/>
          </p:cNvSpPr>
          <p:nvPr>
            <p:ph type="title"/>
          </p:nvPr>
        </p:nvSpPr>
        <p:spPr/>
        <p:txBody>
          <a:bodyPr/>
          <a:lstStyle/>
          <a:p>
            <a:r>
              <a:rPr lang="en-US"/>
              <a:t>Advocacy In Action Against Medicare Cuts</a:t>
            </a:r>
          </a:p>
        </p:txBody>
      </p:sp>
      <p:sp>
        <p:nvSpPr>
          <p:cNvPr id="16" name="Text Placeholder 15">
            <a:extLst>
              <a:ext uri="{FF2B5EF4-FFF2-40B4-BE49-F238E27FC236}">
                <a16:creationId xmlns:a16="http://schemas.microsoft.com/office/drawing/2014/main" id="{D07817B9-F829-3872-F0C6-5221A19ABC7C}"/>
              </a:ext>
            </a:extLst>
          </p:cNvPr>
          <p:cNvSpPr>
            <a:spLocks noGrp="1"/>
          </p:cNvSpPr>
          <p:nvPr>
            <p:ph type="body" sz="quarter" idx="12"/>
          </p:nvPr>
        </p:nvSpPr>
        <p:spPr>
          <a:xfrm>
            <a:off x="871538" y="1938975"/>
            <a:ext cx="7331674" cy="5061277"/>
          </a:xfrm>
        </p:spPr>
        <p:txBody>
          <a:bodyPr/>
          <a:lstStyle/>
          <a:p>
            <a:pPr marL="328295" indent="-328295"/>
            <a:r>
              <a:rPr lang="en-US">
                <a:ea typeface="ヒラギノ角ゴ Pro W3"/>
              </a:rPr>
              <a:t>Year-long effort by the CAP to stop Medicare cuts to pathologists:</a:t>
            </a:r>
          </a:p>
          <a:p>
            <a:pPr marL="623570" lvl="1" indent="-328295"/>
            <a:r>
              <a:rPr lang="en-US">
                <a:ea typeface="ヒラギノ角ゴ Pro W3"/>
              </a:rPr>
              <a:t>Hill Day in April: CAP members met with 145 congressional offices.</a:t>
            </a:r>
          </a:p>
          <a:p>
            <a:pPr marL="623570" lvl="1" indent="-328295"/>
            <a:r>
              <a:rPr lang="en-US">
                <a:ea typeface="ヒラギノ角ゴ Pro W3"/>
              </a:rPr>
              <a:t>September grassroots push: 1,700 messages sent by CAP members to Congress.  </a:t>
            </a:r>
          </a:p>
          <a:p>
            <a:pPr marL="623570" lvl="1" indent="-328295"/>
            <a:r>
              <a:rPr lang="en-US">
                <a:ea typeface="ヒラギノ角ゴ Pro W3"/>
              </a:rPr>
              <a:t>October ‘fly-in’: Successful meetings with 60 congressional offices.</a:t>
            </a:r>
          </a:p>
          <a:p>
            <a:pPr marL="623570" lvl="1" indent="-328295"/>
            <a:r>
              <a:rPr lang="en-US">
                <a:ea typeface="ヒラギノ角ゴ Pro W3"/>
              </a:rPr>
              <a:t>Published op-ed and letters to the editor in key congressional districts urging Congress to act!</a:t>
            </a:r>
            <a:endParaRPr lang="en-US"/>
          </a:p>
          <a:p>
            <a:pPr marL="328295" indent="-328295"/>
            <a:endParaRPr lang="en-US"/>
          </a:p>
          <a:p>
            <a:pPr marL="623570" lvl="1" indent="-340995"/>
            <a:endParaRPr lang="en-US">
              <a:ea typeface="ヒラギノ角ゴ Pro W3"/>
            </a:endParaRPr>
          </a:p>
          <a:p>
            <a:pPr marL="623570" lvl="1" indent="-340995"/>
            <a:endParaRPr lang="en-US"/>
          </a:p>
        </p:txBody>
      </p:sp>
      <p:pic>
        <p:nvPicPr>
          <p:cNvPr id="2" name="Picture 1" descr="A white building with columns and a dome&#10;&#10;Description automatically generated">
            <a:extLst>
              <a:ext uri="{FF2B5EF4-FFF2-40B4-BE49-F238E27FC236}">
                <a16:creationId xmlns:a16="http://schemas.microsoft.com/office/drawing/2014/main" id="{4D9C3562-C2D6-5040-7ED1-47A88F9A0F2C}"/>
              </a:ext>
            </a:extLst>
          </p:cNvPr>
          <p:cNvPicPr>
            <a:picLocks noChangeAspect="1"/>
          </p:cNvPicPr>
          <p:nvPr/>
        </p:nvPicPr>
        <p:blipFill>
          <a:blip r:embed="rId3"/>
          <a:stretch>
            <a:fillRect/>
          </a:stretch>
        </p:blipFill>
        <p:spPr>
          <a:xfrm>
            <a:off x="8364485" y="4121779"/>
            <a:ext cx="5670537" cy="3630153"/>
          </a:xfrm>
          <a:prstGeom prst="rect">
            <a:avLst/>
          </a:prstGeom>
        </p:spPr>
      </p:pic>
      <p:pic>
        <p:nvPicPr>
          <p:cNvPr id="4" name="Picture 3" descr="A person using a computer&#10;&#10;Description automatically generated">
            <a:extLst>
              <a:ext uri="{FF2B5EF4-FFF2-40B4-BE49-F238E27FC236}">
                <a16:creationId xmlns:a16="http://schemas.microsoft.com/office/drawing/2014/main" id="{D337959D-729F-5F27-F43A-5632EABCBDED}"/>
              </a:ext>
            </a:extLst>
          </p:cNvPr>
          <p:cNvPicPr>
            <a:picLocks noChangeAspect="1"/>
          </p:cNvPicPr>
          <p:nvPr/>
        </p:nvPicPr>
        <p:blipFill rotWithShape="1">
          <a:blip r:embed="rId4"/>
          <a:srcRect l="127" r="13714" b="-719"/>
          <a:stretch/>
        </p:blipFill>
        <p:spPr>
          <a:xfrm>
            <a:off x="9007025" y="709869"/>
            <a:ext cx="4361991" cy="2970739"/>
          </a:xfrm>
          <a:prstGeom prst="rect">
            <a:avLst/>
          </a:prstGeom>
        </p:spPr>
      </p:pic>
    </p:spTree>
    <p:extLst>
      <p:ext uri="{BB962C8B-B14F-4D97-AF65-F5344CB8AC3E}">
        <p14:creationId xmlns:p14="http://schemas.microsoft.com/office/powerpoint/2010/main" val="132675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7B8AC3E-953E-21E1-CC01-A5C8EAB4D3D6}"/>
              </a:ext>
            </a:extLst>
          </p:cNvPr>
          <p:cNvSpPr>
            <a:spLocks noGrp="1"/>
          </p:cNvSpPr>
          <p:nvPr>
            <p:ph type="title"/>
          </p:nvPr>
        </p:nvSpPr>
        <p:spPr>
          <a:xfrm>
            <a:off x="871538" y="465137"/>
            <a:ext cx="12374905" cy="1474863"/>
          </a:xfrm>
        </p:spPr>
        <p:txBody>
          <a:bodyPr/>
          <a:lstStyle/>
          <a:p>
            <a:r>
              <a:rPr lang="en-US"/>
              <a:t>Support for Saving Access to Laboratory Services Act (SALSA)</a:t>
            </a:r>
          </a:p>
        </p:txBody>
      </p:sp>
      <p:sp>
        <p:nvSpPr>
          <p:cNvPr id="15" name="Text Placeholder 14">
            <a:extLst>
              <a:ext uri="{FF2B5EF4-FFF2-40B4-BE49-F238E27FC236}">
                <a16:creationId xmlns:a16="http://schemas.microsoft.com/office/drawing/2014/main" id="{2D03D12E-3499-CAB3-E6E0-77C4483C30FB}"/>
              </a:ext>
            </a:extLst>
          </p:cNvPr>
          <p:cNvSpPr>
            <a:spLocks noGrp="1"/>
          </p:cNvSpPr>
          <p:nvPr>
            <p:ph type="body" sz="quarter" idx="12"/>
          </p:nvPr>
        </p:nvSpPr>
        <p:spPr/>
        <p:txBody>
          <a:bodyPr/>
          <a:lstStyle/>
          <a:p>
            <a:r>
              <a:rPr lang="en-US"/>
              <a:t>CAP strongly supports passage of SALSA. </a:t>
            </a:r>
          </a:p>
          <a:p>
            <a:pPr lvl="1"/>
            <a:r>
              <a:rPr lang="en-US"/>
              <a:t>Mitigate Medicare cuts to clinical lab services of up to 15%. </a:t>
            </a:r>
          </a:p>
          <a:p>
            <a:pPr lvl="1"/>
            <a:r>
              <a:rPr lang="en-US"/>
              <a:t>Reform Medicare statute requiring accurate data collection to set future rates for lab fees.</a:t>
            </a:r>
          </a:p>
          <a:p>
            <a:pPr lvl="1"/>
            <a:r>
              <a:rPr lang="en-US"/>
              <a:t>Creates a sustainable path for labs going forward.</a:t>
            </a:r>
          </a:p>
          <a:p>
            <a:r>
              <a:rPr lang="en-US"/>
              <a:t>Congress has delayed 2024 cuts by one year. Buys more time to permanently address these cuts. </a:t>
            </a:r>
          </a:p>
        </p:txBody>
      </p:sp>
      <p:pic>
        <p:nvPicPr>
          <p:cNvPr id="13" name="Picture 12" descr="A yellow sign with black text&#10;&#10;Description automatically generated with low confidence">
            <a:extLst>
              <a:ext uri="{FF2B5EF4-FFF2-40B4-BE49-F238E27FC236}">
                <a16:creationId xmlns:a16="http://schemas.microsoft.com/office/drawing/2014/main" id="{C40C9AB6-F279-079A-BEB9-53BAAE703D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41106" y="3205362"/>
            <a:ext cx="5494108" cy="2874596"/>
          </a:xfrm>
          <a:prstGeom prst="rect">
            <a:avLst/>
          </a:prstGeom>
        </p:spPr>
      </p:pic>
    </p:spTree>
    <p:extLst>
      <p:ext uri="{BB962C8B-B14F-4D97-AF65-F5344CB8AC3E}">
        <p14:creationId xmlns:p14="http://schemas.microsoft.com/office/powerpoint/2010/main" val="4005922767"/>
      </p:ext>
    </p:extLst>
  </p:cSld>
  <p:clrMapOvr>
    <a:masterClrMapping/>
  </p:clrMapOvr>
</p:sld>
</file>

<file path=ppt/theme/theme1.xml><?xml version="1.0" encoding="utf-8"?>
<a:theme xmlns:a="http://schemas.openxmlformats.org/drawingml/2006/main" name="CAPInternal_Final">
  <a:themeElements>
    <a:clrScheme name="CAP 1">
      <a:dk1>
        <a:srgbClr val="000000"/>
      </a:dk1>
      <a:lt1>
        <a:srgbClr val="FFFFFF"/>
      </a:lt1>
      <a:dk2>
        <a:srgbClr val="009ABF"/>
      </a:dk2>
      <a:lt2>
        <a:srgbClr val="5C6670"/>
      </a:lt2>
      <a:accent1>
        <a:srgbClr val="C3C6C8"/>
      </a:accent1>
      <a:accent2>
        <a:srgbClr val="B21E28"/>
      </a:accent2>
      <a:accent3>
        <a:srgbClr val="D35E13"/>
      </a:accent3>
      <a:accent4>
        <a:srgbClr val="009ABF"/>
      </a:accent4>
      <a:accent5>
        <a:srgbClr val="408740"/>
      </a:accent5>
      <a:accent6>
        <a:srgbClr val="5C6670"/>
      </a:accent6>
      <a:hlink>
        <a:srgbClr val="0000FF"/>
      </a:hlink>
      <a:folHlink>
        <a:srgbClr val="B21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ideScreen1wide_NWCAP">
  <a:themeElements>
    <a:clrScheme name="CAP 1">
      <a:dk1>
        <a:srgbClr val="000000"/>
      </a:dk1>
      <a:lt1>
        <a:srgbClr val="FFFFFF"/>
      </a:lt1>
      <a:dk2>
        <a:srgbClr val="009ABF"/>
      </a:dk2>
      <a:lt2>
        <a:srgbClr val="5C6670"/>
      </a:lt2>
      <a:accent1>
        <a:srgbClr val="C3C6C8"/>
      </a:accent1>
      <a:accent2>
        <a:srgbClr val="B21E28"/>
      </a:accent2>
      <a:accent3>
        <a:srgbClr val="D35E13"/>
      </a:accent3>
      <a:accent4>
        <a:srgbClr val="009ABF"/>
      </a:accent4>
      <a:accent5>
        <a:srgbClr val="408740"/>
      </a:accent5>
      <a:accent6>
        <a:srgbClr val="5C6670"/>
      </a:accent6>
      <a:hlink>
        <a:srgbClr val="0000FF"/>
      </a:hlink>
      <a:folHlink>
        <a:srgbClr val="B21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PInternal_Final">
  <a:themeElements>
    <a:clrScheme name="CAP 1">
      <a:dk1>
        <a:srgbClr val="000000"/>
      </a:dk1>
      <a:lt1>
        <a:srgbClr val="FFFFFF"/>
      </a:lt1>
      <a:dk2>
        <a:srgbClr val="009ABF"/>
      </a:dk2>
      <a:lt2>
        <a:srgbClr val="5C6670"/>
      </a:lt2>
      <a:accent1>
        <a:srgbClr val="C3C6C8"/>
      </a:accent1>
      <a:accent2>
        <a:srgbClr val="B21E28"/>
      </a:accent2>
      <a:accent3>
        <a:srgbClr val="D35E13"/>
      </a:accent3>
      <a:accent4>
        <a:srgbClr val="009ABF"/>
      </a:accent4>
      <a:accent5>
        <a:srgbClr val="408740"/>
      </a:accent5>
      <a:accent6>
        <a:srgbClr val="5C6670"/>
      </a:accent6>
      <a:hlink>
        <a:srgbClr val="0000FF"/>
      </a:hlink>
      <a:folHlink>
        <a:srgbClr val="B21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b63465-f60f-4548-92ac-d1d4374eb331">
      <UserInfo>
        <DisplayName>Pamela Wright (s)</DisplayName>
        <AccountId>33</AccountId>
        <AccountType/>
      </UserInfo>
      <UserInfo>
        <DisplayName>Stephanie Peditto (s)</DisplayName>
        <AccountId>46</AccountId>
        <AccountType/>
      </UserInfo>
      <UserInfo>
        <DisplayName>Loveleen Singh (s)</DisplayName>
        <AccountId>37</AccountId>
        <AccountType/>
      </UserInfo>
      <UserInfo>
        <DisplayName>Maurine Dennis (s)</DisplayName>
        <AccountId>28</AccountId>
        <AccountType/>
      </UserInfo>
      <UserInfo>
        <DisplayName>Todd Klemp (s)</DisplayName>
        <AccountId>38</AccountId>
        <AccountType/>
      </UserInfo>
      <UserInfo>
        <DisplayName>Charles Fiegl (s)</DisplayName>
        <AccountId>10</AccountId>
        <AccountType/>
      </UserInfo>
      <UserInfo>
        <DisplayName>Ayanna Wooding (s)</DisplayName>
        <AccountId>30</AccountId>
        <AccountType/>
      </UserInfo>
      <UserInfo>
        <DisplayName>Georgene Cooke (s)</DisplayName>
        <AccountId>291</AccountId>
        <AccountType/>
      </UserInfo>
    </SharedWithUsers>
    <lcf76f155ced4ddcb4097134ff3c332f xmlns="994b435a-d7bb-41bb-b925-cbc31e22fe4c">
      <Terms xmlns="http://schemas.microsoft.com/office/infopath/2007/PartnerControls"/>
    </lcf76f155ced4ddcb4097134ff3c332f>
    <TaxCatchAll xmlns="c0b63465-f60f-4548-92ac-d1d4374eb3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074D5E15D87B4287EB4CC5C6884238" ma:contentTypeVersion="16" ma:contentTypeDescription="Create a new document." ma:contentTypeScope="" ma:versionID="46e39dc7686e1d5d37359918f3d29edb">
  <xsd:schema xmlns:xsd="http://www.w3.org/2001/XMLSchema" xmlns:xs="http://www.w3.org/2001/XMLSchema" xmlns:p="http://schemas.microsoft.com/office/2006/metadata/properties" xmlns:ns2="994b435a-d7bb-41bb-b925-cbc31e22fe4c" xmlns:ns3="c0b63465-f60f-4548-92ac-d1d4374eb331" targetNamespace="http://schemas.microsoft.com/office/2006/metadata/properties" ma:root="true" ma:fieldsID="972db17618442a6bfb604cbc8b9b8350" ns2:_="" ns3:_="">
    <xsd:import namespace="994b435a-d7bb-41bb-b925-cbc31e22fe4c"/>
    <xsd:import namespace="c0b63465-f60f-4548-92ac-d1d4374eb3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35a-d7bb-41bb-b925-cbc31e22f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bdd1b83-c472-4c37-af9c-06b907ce2f12" ma:termSetId="09814cd3-568e-fe90-9814-8d621ff8fb84" ma:anchorId="fba54fb3-c3e1-fe81-a776-ca4b69148c4d" ma:open="true" ma:isKeyword="false">
      <xsd:complexType>
        <xsd:sequence>
          <xsd:element ref="pc:Terms" minOccurs="0" maxOccurs="1"/>
        </xsd:sequence>
      </xsd:complex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b63465-f60f-4548-92ac-d1d4374eb3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a2cb166-a575-4d02-a274-682d0d14735a}" ma:internalName="TaxCatchAll" ma:showField="CatchAllData" ma:web="c0b63465-f60f-4548-92ac-d1d4374eb3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994b435a-d7bb-41bb-b925-cbc31e22fe4c"/>
    <ds:schemaRef ds:uri="c0b63465-f60f-4548-92ac-d1d4374eb3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4D98B19E-20D9-4E41-995C-752D558EA7E7}">
  <ds:schemaRefs>
    <ds:schemaRef ds:uri="994b435a-d7bb-41bb-b925-cbc31e22fe4c"/>
    <ds:schemaRef ds:uri="c0b63465-f60f-4548-92ac-d1d4374eb3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CAPInternal_Final</Template>
  <Application>Microsoft Office PowerPoint</Application>
  <PresentationFormat>Custom</PresentationFormat>
  <Slides>50</Slides>
  <Notes>50</Notes>
  <HiddenSlides>0</HiddenSlide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CAPInternal_Final</vt:lpstr>
      <vt:lpstr>WideScreen1wide_NWCAP</vt:lpstr>
      <vt:lpstr>CAPInternal_Final</vt:lpstr>
      <vt:lpstr>Final 2024 Medicare Policy and Payment Changes for Pathologists </vt:lpstr>
      <vt:lpstr>Welcome</vt:lpstr>
      <vt:lpstr>Welcome</vt:lpstr>
      <vt:lpstr>Welcome</vt:lpstr>
      <vt:lpstr>Agenda</vt:lpstr>
      <vt:lpstr>Final 2024 Medicare Physician Fee Schedule and Quality Payment Program Regulations  </vt:lpstr>
      <vt:lpstr>Stopping Medicare Cuts</vt:lpstr>
      <vt:lpstr>Advocacy In Action Against Medicare Cuts</vt:lpstr>
      <vt:lpstr>Support for Saving Access to Laboratory Services Act (SALSA)</vt:lpstr>
      <vt:lpstr>Physician Practice Information (PPI) Survey  Launch Date July 31, 2023</vt:lpstr>
      <vt:lpstr>Independent Laboratory Clinician Practice Information (CPI) Survey  Launch Date January 2024</vt:lpstr>
      <vt:lpstr>Final 2024 Medicare Physician Fee Schedule</vt:lpstr>
      <vt:lpstr>CAP Win: Restored Rank Order for Cytotechnologists</vt:lpstr>
      <vt:lpstr>Impact of Cytotechnologist Clinical Labor Rate Update </vt:lpstr>
      <vt:lpstr>CMS Implements Evaluation and Management Add-on Code G2211 and Other E/M Services</vt:lpstr>
      <vt:lpstr>Impact of E/M Add-on Code G2211 and other E/M Services in 2024</vt:lpstr>
      <vt:lpstr>Overall Pathology Payment Changes for 2024</vt:lpstr>
      <vt:lpstr>Top Pathology Services – Reimbursements</vt:lpstr>
      <vt:lpstr>Largest Changes in Pathology Payments – 2024</vt:lpstr>
      <vt:lpstr>CAP Win:  More Digital Pathology CPT Codes for 2024</vt:lpstr>
      <vt:lpstr>Digital Pathology CPT Codes</vt:lpstr>
      <vt:lpstr>Digital Pathology Digitization Procedures</vt:lpstr>
      <vt:lpstr>Digital Pathology Digitization Procedures</vt:lpstr>
      <vt:lpstr>Digital Pathology Digitization Procedures</vt:lpstr>
      <vt:lpstr>Final 2024 Medicare Quality Payment Program Requirements</vt:lpstr>
      <vt:lpstr>Quality Payment Program Pathways</vt:lpstr>
      <vt:lpstr>We Are In Year 8 of MIPS Implementation</vt:lpstr>
      <vt:lpstr>2024 MIPS Performance Year Scoring</vt:lpstr>
      <vt:lpstr>MIPS Performance Threshold Remains Hard to Achieve in 2024</vt:lpstr>
      <vt:lpstr>What is Staying the Same in MIPS in 2024</vt:lpstr>
      <vt:lpstr>2024 Pathology Quality Measures Set</vt:lpstr>
      <vt:lpstr>MIPS Value Pathways (MVPs) Do Not Yet Apply to Pathologists</vt:lpstr>
      <vt:lpstr>MIPS Value Pathways (MVPs) Cover Many Specialties</vt:lpstr>
      <vt:lpstr>CMS Agrees with CAP on Advanced Alternative Payment Model (APM) Determinations</vt:lpstr>
      <vt:lpstr>Protecting independent pathology practice is a high-level CAP principle </vt:lpstr>
      <vt:lpstr>The CAP’s Pathologists Quality Registry Helps Our Members with MIPS</vt:lpstr>
      <vt:lpstr>PowerPoint Presentation</vt:lpstr>
      <vt:lpstr>Stay Informed Through the CAP</vt:lpstr>
      <vt:lpstr>PowerPoint Presentation</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2024 Digital Pathology Digitization Procedures    </vt:lpstr>
      <vt:lpstr>Appendix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American Pathologists</dc:title>
  <dc:creator>Lisa Johnson (s)</dc:creator>
  <cp:revision>1</cp:revision>
  <cp:lastPrinted>2022-08-08T15:40:18Z</cp:lastPrinted>
  <dcterms:created xsi:type="dcterms:W3CDTF">2019-10-23T16:39:28Z</dcterms:created>
  <dcterms:modified xsi:type="dcterms:W3CDTF">2023-11-30T17:41:54Z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0x0101007D074D5E15D87B4287EB4CC5C6884238</vt:lpwstr>
  </property>
  <property fmtid="{D5CDD505-2E9C-101B-9397-08002B2CF9AE}" pid="3" name="MediaServiceImageTags">
    <vt:lpwstr/>
  </property>
</Properties>
</file>